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66" r:id="rId5"/>
    <p:sldId id="258" r:id="rId6"/>
    <p:sldId id="257" r:id="rId7"/>
    <p:sldId id="272" r:id="rId8"/>
    <p:sldId id="288" r:id="rId9"/>
    <p:sldId id="275" r:id="rId10"/>
    <p:sldId id="276" r:id="rId11"/>
    <p:sldId id="277" r:id="rId12"/>
    <p:sldId id="279" r:id="rId13"/>
    <p:sldId id="274" r:id="rId14"/>
    <p:sldId id="280" r:id="rId15"/>
    <p:sldId id="278" r:id="rId16"/>
    <p:sldId id="281" r:id="rId17"/>
    <p:sldId id="256" r:id="rId18"/>
    <p:sldId id="283" r:id="rId19"/>
    <p:sldId id="282" r:id="rId20"/>
    <p:sldId id="287" r:id="rId21"/>
    <p:sldId id="270" r:id="rId22"/>
    <p:sldId id="285" r:id="rId23"/>
    <p:sldId id="286" r:id="rId24"/>
    <p:sldId id="259" r:id="rId25"/>
    <p:sldId id="289" r:id="rId26"/>
    <p:sldId id="290" r:id="rId27"/>
    <p:sldId id="291" r:id="rId28"/>
    <p:sldId id="269"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0F64"/>
    <a:srgbClr val="E8D166"/>
    <a:srgbClr val="DE6A73"/>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9295A7-5943-4FFF-B7D6-AB2E212B7A0C}" v="505" dt="2023-10-01T11:35:18.626"/>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74" autoAdjust="0"/>
  </p:normalViewPr>
  <p:slideViewPr>
    <p:cSldViewPr snapToGrid="0" showGuides="1">
      <p:cViewPr varScale="1">
        <p:scale>
          <a:sx n="82" d="100"/>
          <a:sy n="82" d="100"/>
        </p:scale>
        <p:origin x="720" y="72"/>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17.11.2023</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17.11.2023</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789346"/>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777788"/>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477054"/>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24420" y="1205248"/>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824420" y="3290735"/>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Graphic 19">
            <a:extLst>
              <a:ext uri="{FF2B5EF4-FFF2-40B4-BE49-F238E27FC236}">
                <a16:creationId xmlns:a16="http://schemas.microsoft.com/office/drawing/2014/main" id="{436C4D92-1746-4D54-8232-468DFF66CF79}"/>
              </a:ext>
            </a:extLst>
          </p:cNvPr>
          <p:cNvSpPr/>
          <p:nvPr userDrawn="1"/>
        </p:nvSpPr>
        <p:spPr>
          <a:xfrm>
            <a:off x="400050" y="1805110"/>
            <a:ext cx="11506200" cy="202926"/>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86793" y="2380851"/>
            <a:ext cx="11179807"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905233" y="4662943"/>
            <a:ext cx="8299569"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dirty="0"/>
              <a:t>Click icon to add picture</a:t>
            </a:r>
            <a:endParaRPr lang="ru-RU" dirty="0"/>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865867"/>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08292"/>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797531"/>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7232319" y="1684489"/>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574675"/>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231959"/>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1717675"/>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2508076"/>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1135232" y="1388437"/>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2" name="Graphic 19">
            <a:extLst>
              <a:ext uri="{FF2B5EF4-FFF2-40B4-BE49-F238E27FC236}">
                <a16:creationId xmlns:a16="http://schemas.microsoft.com/office/drawing/2014/main" id="{258EB2BC-F42B-4177-83EB-F2D2BF76129C}"/>
              </a:ext>
            </a:extLst>
          </p:cNvPr>
          <p:cNvSpPr/>
          <p:nvPr userDrawn="1"/>
        </p:nvSpPr>
        <p:spPr>
          <a:xfrm>
            <a:off x="759161" y="1097690"/>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412404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hyperlink" Target="mailto:tiwarirashi322@gmail.com"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8.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672713" y="786485"/>
            <a:ext cx="5757505" cy="2493101"/>
          </a:xfrm>
        </p:spPr>
        <p:txBody>
          <a:bodyPr/>
          <a:lstStyle/>
          <a:p>
            <a:r>
              <a:rPr lang="en-US" dirty="0"/>
              <a:t>Telangana's Growth Analysis</a:t>
            </a:r>
            <a:endParaRPr lang="ru-RU"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a:xfrm>
            <a:off x="551414" y="3905677"/>
            <a:ext cx="3242063" cy="1225739"/>
          </a:xfrm>
        </p:spPr>
        <p:txBody>
          <a:bodyPr>
            <a:normAutofit/>
          </a:bodyPr>
          <a:lstStyle/>
          <a:p>
            <a:pPr algn="ctr"/>
            <a:r>
              <a:rPr lang="en-US" sz="1400" b="0" dirty="0">
                <a:solidFill>
                  <a:srgbClr val="D30F64"/>
                </a:solidFill>
              </a:rPr>
              <a:t>Codebasics Resume Project Challenge Seven</a:t>
            </a:r>
          </a:p>
          <a:p>
            <a:pPr algn="ctr"/>
            <a:r>
              <a:rPr lang="en-US" sz="1400" b="0" dirty="0">
                <a:solidFill>
                  <a:srgbClr val="D30F64"/>
                </a:solidFill>
              </a:rPr>
              <a:t> In Collaboration with Government of Telangana</a:t>
            </a:r>
            <a:endParaRPr lang="ru-RU" sz="1400" b="0" dirty="0">
              <a:solidFill>
                <a:srgbClr val="D30F64"/>
              </a:solidFill>
            </a:endParaRPr>
          </a:p>
        </p:txBody>
      </p:sp>
      <p:pic>
        <p:nvPicPr>
          <p:cNvPr id="30" name="Picture Placeholder 29">
            <a:extLst>
              <a:ext uri="{FF2B5EF4-FFF2-40B4-BE49-F238E27FC236}">
                <a16:creationId xmlns:a16="http://schemas.microsoft.com/office/drawing/2014/main" id="{0FF3D9CE-064E-25EA-7309-400BF18DFC56}"/>
              </a:ext>
            </a:extLst>
          </p:cNvPr>
          <p:cNvPicPr>
            <a:picLocks noGrp="1" noChangeAspect="1"/>
          </p:cNvPicPr>
          <p:nvPr>
            <p:ph type="pic" sz="quarter" idx="21"/>
          </p:nvPr>
        </p:nvPicPr>
        <p:blipFill>
          <a:blip r:embed="rId2"/>
          <a:srcRect l="14138" r="14138"/>
          <a:stretch>
            <a:fillRect/>
          </a:stretch>
        </p:blipFill>
        <p:spPr/>
      </p:pic>
      <p:pic>
        <p:nvPicPr>
          <p:cNvPr id="4" name="Picture 3">
            <a:extLst>
              <a:ext uri="{FF2B5EF4-FFF2-40B4-BE49-F238E27FC236}">
                <a16:creationId xmlns:a16="http://schemas.microsoft.com/office/drawing/2014/main" id="{1B8CA878-6B84-1B9B-CBB1-EF607FFB2340}"/>
              </a:ext>
            </a:extLst>
          </p:cNvPr>
          <p:cNvPicPr>
            <a:picLocks noChangeAspect="1"/>
          </p:cNvPicPr>
          <p:nvPr/>
        </p:nvPicPr>
        <p:blipFill>
          <a:blip r:embed="rId3"/>
          <a:stretch>
            <a:fillRect/>
          </a:stretch>
        </p:blipFill>
        <p:spPr>
          <a:xfrm>
            <a:off x="970001" y="5131416"/>
            <a:ext cx="655225" cy="626091"/>
          </a:xfrm>
          <a:prstGeom prst="rect">
            <a:avLst/>
          </a:prstGeom>
        </p:spPr>
      </p:pic>
      <p:pic>
        <p:nvPicPr>
          <p:cNvPr id="9" name="Picture 8">
            <a:extLst>
              <a:ext uri="{FF2B5EF4-FFF2-40B4-BE49-F238E27FC236}">
                <a16:creationId xmlns:a16="http://schemas.microsoft.com/office/drawing/2014/main" id="{151CF9D2-3716-648A-1369-4D7C1C066F90}"/>
              </a:ext>
            </a:extLst>
          </p:cNvPr>
          <p:cNvPicPr>
            <a:picLocks noChangeAspect="1"/>
          </p:cNvPicPr>
          <p:nvPr/>
        </p:nvPicPr>
        <p:blipFill>
          <a:blip r:embed="rId4"/>
          <a:stretch>
            <a:fillRect/>
          </a:stretch>
        </p:blipFill>
        <p:spPr>
          <a:xfrm>
            <a:off x="1791478" y="5112754"/>
            <a:ext cx="951722" cy="681556"/>
          </a:xfrm>
          <a:prstGeom prst="rect">
            <a:avLst/>
          </a:prstGeom>
        </p:spPr>
      </p:pic>
      <p:pic>
        <p:nvPicPr>
          <p:cNvPr id="13" name="Picture 12">
            <a:extLst>
              <a:ext uri="{FF2B5EF4-FFF2-40B4-BE49-F238E27FC236}">
                <a16:creationId xmlns:a16="http://schemas.microsoft.com/office/drawing/2014/main" id="{5D76D216-58C0-1093-F022-C5700E89C1DA}"/>
              </a:ext>
            </a:extLst>
          </p:cNvPr>
          <p:cNvPicPr>
            <a:picLocks noChangeAspect="1"/>
          </p:cNvPicPr>
          <p:nvPr/>
        </p:nvPicPr>
        <p:blipFill>
          <a:blip r:embed="rId5"/>
          <a:stretch>
            <a:fillRect/>
          </a:stretch>
        </p:blipFill>
        <p:spPr>
          <a:xfrm>
            <a:off x="2559345" y="5028320"/>
            <a:ext cx="1430546" cy="747850"/>
          </a:xfrm>
          <a:prstGeom prst="rect">
            <a:avLst/>
          </a:prstGeom>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10</a:t>
            </a:fld>
            <a:endParaRPr lang="ru-RU" dirty="0"/>
          </a:p>
        </p:txBody>
      </p:sp>
      <p:pic>
        <p:nvPicPr>
          <p:cNvPr id="11" name="Picture Placeholder 10">
            <a:extLst>
              <a:ext uri="{FF2B5EF4-FFF2-40B4-BE49-F238E27FC236}">
                <a16:creationId xmlns:a16="http://schemas.microsoft.com/office/drawing/2014/main" id="{54306B6F-4823-B16C-0AF6-11FACCEC7C87}"/>
              </a:ext>
            </a:extLst>
          </p:cNvPr>
          <p:cNvPicPr>
            <a:picLocks noGrp="1" noChangeAspect="1"/>
          </p:cNvPicPr>
          <p:nvPr>
            <p:ph type="pic" sz="quarter" idx="13"/>
          </p:nvPr>
        </p:nvPicPr>
        <p:blipFill rotWithShape="1">
          <a:blip r:embed="rId2"/>
          <a:srcRect t="21390" b="24068"/>
          <a:stretch/>
        </p:blipFill>
        <p:spPr>
          <a:xfrm>
            <a:off x="977462" y="2380851"/>
            <a:ext cx="11179807" cy="2549580"/>
          </a:xfrm>
        </p:spPr>
      </p:pic>
      <p:sp>
        <p:nvSpPr>
          <p:cNvPr id="15" name="Title 14">
            <a:extLst>
              <a:ext uri="{FF2B5EF4-FFF2-40B4-BE49-F238E27FC236}">
                <a16:creationId xmlns:a16="http://schemas.microsoft.com/office/drawing/2014/main" id="{9C5CEA98-A771-C768-0430-44E674A4351B}"/>
              </a:ext>
            </a:extLst>
          </p:cNvPr>
          <p:cNvSpPr>
            <a:spLocks noGrp="1"/>
          </p:cNvSpPr>
          <p:nvPr>
            <p:ph type="ctrTitle"/>
          </p:nvPr>
        </p:nvSpPr>
        <p:spPr>
          <a:xfrm>
            <a:off x="772656" y="643884"/>
            <a:ext cx="9144000" cy="655621"/>
          </a:xfrm>
        </p:spPr>
        <p:txBody>
          <a:bodyPr/>
          <a:lstStyle/>
          <a:p>
            <a:r>
              <a:rPr lang="en-US" dirty="0"/>
              <a:t>Transportation</a:t>
            </a:r>
            <a:endParaRPr lang="en-IN" dirty="0"/>
          </a:p>
        </p:txBody>
      </p:sp>
      <p:pic>
        <p:nvPicPr>
          <p:cNvPr id="22" name="Picture 21">
            <a:extLst>
              <a:ext uri="{FF2B5EF4-FFF2-40B4-BE49-F238E27FC236}">
                <a16:creationId xmlns:a16="http://schemas.microsoft.com/office/drawing/2014/main" id="{D0F3B11F-9BAA-8984-D200-0E745404FE8F}"/>
              </a:ext>
            </a:extLst>
          </p:cNvPr>
          <p:cNvPicPr>
            <a:picLocks noChangeAspect="1"/>
          </p:cNvPicPr>
          <p:nvPr/>
        </p:nvPicPr>
        <p:blipFill>
          <a:blip r:embed="rId3"/>
          <a:stretch>
            <a:fillRect/>
          </a:stretch>
        </p:blipFill>
        <p:spPr>
          <a:xfrm>
            <a:off x="-73709" y="5985798"/>
            <a:ext cx="7132938" cy="953370"/>
          </a:xfrm>
          <a:prstGeom prst="rect">
            <a:avLst/>
          </a:prstGeom>
        </p:spPr>
      </p:pic>
      <p:pic>
        <p:nvPicPr>
          <p:cNvPr id="23" name="Picture 22">
            <a:extLst>
              <a:ext uri="{FF2B5EF4-FFF2-40B4-BE49-F238E27FC236}">
                <a16:creationId xmlns:a16="http://schemas.microsoft.com/office/drawing/2014/main" id="{DB7A3683-FD7E-127A-E0A0-B54F529527FC}"/>
              </a:ext>
            </a:extLst>
          </p:cNvPr>
          <p:cNvPicPr>
            <a:picLocks noChangeAspect="1"/>
          </p:cNvPicPr>
          <p:nvPr/>
        </p:nvPicPr>
        <p:blipFill>
          <a:blip r:embed="rId3"/>
          <a:stretch>
            <a:fillRect/>
          </a:stretch>
        </p:blipFill>
        <p:spPr>
          <a:xfrm flipV="1">
            <a:off x="4380103" y="-57943"/>
            <a:ext cx="7132938" cy="953370"/>
          </a:xfrm>
          <a:prstGeom prst="rect">
            <a:avLst/>
          </a:prstGeom>
        </p:spPr>
      </p:pic>
    </p:spTree>
    <p:extLst>
      <p:ext uri="{BB962C8B-B14F-4D97-AF65-F5344CB8AC3E}">
        <p14:creationId xmlns:p14="http://schemas.microsoft.com/office/powerpoint/2010/main" val="749160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5CC89D-26FC-6EC3-C4EB-9C8A943851EA}"/>
              </a:ext>
            </a:extLst>
          </p:cNvPr>
          <p:cNvSpPr>
            <a:spLocks noGrp="1"/>
          </p:cNvSpPr>
          <p:nvPr>
            <p:ph type="sldNum" sz="quarter" idx="12"/>
          </p:nvPr>
        </p:nvSpPr>
        <p:spPr/>
        <p:txBody>
          <a:bodyPr/>
          <a:lstStyle/>
          <a:p>
            <a:fld id="{D495E168-DA5E-4888-8D8A-92B118324C14}" type="slidenum">
              <a:rPr lang="ru-RU" smtClean="0"/>
              <a:t>11</a:t>
            </a:fld>
            <a:endParaRPr lang="ru-RU" dirty="0"/>
          </a:p>
        </p:txBody>
      </p:sp>
      <p:sp>
        <p:nvSpPr>
          <p:cNvPr id="6" name="TextBox 5">
            <a:extLst>
              <a:ext uri="{FF2B5EF4-FFF2-40B4-BE49-F238E27FC236}">
                <a16:creationId xmlns:a16="http://schemas.microsoft.com/office/drawing/2014/main" id="{62CA5BE0-8FF2-EBA7-7A92-540CE794D6AD}"/>
              </a:ext>
            </a:extLst>
          </p:cNvPr>
          <p:cNvSpPr txBox="1"/>
          <p:nvPr/>
        </p:nvSpPr>
        <p:spPr>
          <a:xfrm>
            <a:off x="998376" y="565214"/>
            <a:ext cx="10355424" cy="1200329"/>
          </a:xfrm>
          <a:prstGeom prst="rect">
            <a:avLst/>
          </a:prstGeom>
          <a:noFill/>
        </p:spPr>
        <p:txBody>
          <a:bodyPr wrap="square" rtlCol="0">
            <a:spAutoFit/>
          </a:bodyPr>
          <a:lstStyle/>
          <a:p>
            <a:r>
              <a:rPr lang="en-US" dirty="0">
                <a:solidFill>
                  <a:srgbClr val="D30F64"/>
                </a:solidFill>
              </a:rPr>
              <a:t>5. Investigate whether there is any correlation between vehicle sales and specific months or seasons in different  districts. Are there any months or seasons that consistently show higher or lower sales rate, and if yes, what could be the driving factors? (Consider Fuel-Type category only)</a:t>
            </a:r>
          </a:p>
          <a:p>
            <a:endParaRPr lang="en-IN" dirty="0">
              <a:solidFill>
                <a:srgbClr val="D30F64"/>
              </a:solidFill>
            </a:endParaRPr>
          </a:p>
        </p:txBody>
      </p:sp>
      <p:sp>
        <p:nvSpPr>
          <p:cNvPr id="12" name="Text Placeholder 3">
            <a:extLst>
              <a:ext uri="{FF2B5EF4-FFF2-40B4-BE49-F238E27FC236}">
                <a16:creationId xmlns:a16="http://schemas.microsoft.com/office/drawing/2014/main" id="{7CB24E0C-6D85-A3DA-7173-454EE27F7EBE}"/>
              </a:ext>
            </a:extLst>
          </p:cNvPr>
          <p:cNvSpPr txBox="1">
            <a:spLocks/>
          </p:cNvSpPr>
          <p:nvPr/>
        </p:nvSpPr>
        <p:spPr>
          <a:xfrm>
            <a:off x="6488333" y="2332652"/>
            <a:ext cx="5473512" cy="40907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D30F64"/>
                </a:solidFill>
              </a:rPr>
              <a:t>October: </a:t>
            </a:r>
            <a:r>
              <a:rPr lang="en-US" sz="1800" dirty="0">
                <a:solidFill>
                  <a:srgbClr val="D30F64"/>
                </a:solidFill>
              </a:rPr>
              <a:t>Highest purchase rate at </a:t>
            </a:r>
            <a:r>
              <a:rPr lang="en-US" sz="1800" b="1" dirty="0">
                <a:solidFill>
                  <a:srgbClr val="D30F64"/>
                </a:solidFill>
              </a:rPr>
              <a:t>11.23% </a:t>
            </a:r>
            <a:r>
              <a:rPr lang="en-US" sz="1800" dirty="0">
                <a:solidFill>
                  <a:srgbClr val="D30F64"/>
                </a:solidFill>
              </a:rPr>
              <a:t>of total sales.</a:t>
            </a:r>
          </a:p>
          <a:p>
            <a:r>
              <a:rPr lang="en-US" sz="1800" dirty="0">
                <a:solidFill>
                  <a:srgbClr val="D30F64"/>
                </a:solidFill>
              </a:rPr>
              <a:t>Equivalent to a significant</a:t>
            </a:r>
            <a:r>
              <a:rPr lang="en-US" sz="1800" b="1" dirty="0">
                <a:solidFill>
                  <a:srgbClr val="D30F64"/>
                </a:solidFill>
              </a:rPr>
              <a:t> 748,000 </a:t>
            </a:r>
            <a:r>
              <a:rPr lang="en-US" sz="1800" dirty="0">
                <a:solidFill>
                  <a:srgbClr val="D30F64"/>
                </a:solidFill>
              </a:rPr>
              <a:t>unit sales.</a:t>
            </a:r>
          </a:p>
          <a:p>
            <a:r>
              <a:rPr lang="en-US" sz="1800" dirty="0">
                <a:solidFill>
                  <a:srgbClr val="D30F64"/>
                </a:solidFill>
              </a:rPr>
              <a:t>Mainly due to the </a:t>
            </a:r>
            <a:r>
              <a:rPr lang="en-US" sz="1800" b="1" dirty="0">
                <a:solidFill>
                  <a:srgbClr val="D30F64"/>
                </a:solidFill>
              </a:rPr>
              <a:t>Diwali festival</a:t>
            </a:r>
            <a:r>
              <a:rPr lang="en-US" sz="1800" dirty="0">
                <a:solidFill>
                  <a:srgbClr val="D30F64"/>
                </a:solidFill>
              </a:rPr>
              <a:t>.</a:t>
            </a:r>
            <a:endParaRPr lang="en-US" sz="1800" b="1" dirty="0">
              <a:solidFill>
                <a:srgbClr val="D30F64"/>
              </a:solidFill>
            </a:endParaRPr>
          </a:p>
          <a:p>
            <a:r>
              <a:rPr lang="en-US" sz="1800" b="1" dirty="0">
                <a:solidFill>
                  <a:srgbClr val="D30F64"/>
                </a:solidFill>
              </a:rPr>
              <a:t>March</a:t>
            </a:r>
            <a:r>
              <a:rPr lang="en-US" sz="1800" dirty="0">
                <a:solidFill>
                  <a:srgbClr val="D30F64"/>
                </a:solidFill>
              </a:rPr>
              <a:t>: End of the financial year.</a:t>
            </a:r>
          </a:p>
          <a:p>
            <a:r>
              <a:rPr lang="en-US" sz="1800" dirty="0">
                <a:solidFill>
                  <a:srgbClr val="D30F64"/>
                </a:solidFill>
              </a:rPr>
              <a:t>Witnessed higher sales, accounting for </a:t>
            </a:r>
            <a:r>
              <a:rPr lang="en-US" sz="1800" b="1" dirty="0">
                <a:solidFill>
                  <a:srgbClr val="D30F64"/>
                </a:solidFill>
              </a:rPr>
              <a:t>9%</a:t>
            </a:r>
            <a:r>
              <a:rPr lang="en-US" sz="1800" dirty="0">
                <a:solidFill>
                  <a:srgbClr val="D30F64"/>
                </a:solidFill>
              </a:rPr>
              <a:t> of total purchases.</a:t>
            </a:r>
          </a:p>
          <a:p>
            <a:r>
              <a:rPr lang="en-US" sz="1800" dirty="0">
                <a:solidFill>
                  <a:srgbClr val="D30F64"/>
                </a:solidFill>
              </a:rPr>
              <a:t>Driven by individuals and businesses seeking tax benefits.</a:t>
            </a:r>
          </a:p>
          <a:p>
            <a:r>
              <a:rPr lang="en-US" sz="1800" b="1" dirty="0">
                <a:solidFill>
                  <a:srgbClr val="D30F64"/>
                </a:solidFill>
              </a:rPr>
              <a:t>June: </a:t>
            </a:r>
            <a:r>
              <a:rPr lang="en-US" sz="1800" dirty="0">
                <a:solidFill>
                  <a:srgbClr val="D30F64"/>
                </a:solidFill>
              </a:rPr>
              <a:t>Another month with a notable sales rate, constituting </a:t>
            </a:r>
            <a:r>
              <a:rPr lang="en-US" sz="1800" b="1" dirty="0">
                <a:solidFill>
                  <a:srgbClr val="D30F64"/>
                </a:solidFill>
              </a:rPr>
              <a:t>9.2% </a:t>
            </a:r>
            <a:r>
              <a:rPr lang="en-US" sz="1800" dirty="0">
                <a:solidFill>
                  <a:srgbClr val="D30F64"/>
                </a:solidFill>
              </a:rPr>
              <a:t>of total purchases.</a:t>
            </a:r>
            <a:endParaRPr lang="ru-RU" sz="1800" dirty="0">
              <a:solidFill>
                <a:srgbClr val="D30F64"/>
              </a:solidFill>
            </a:endParaRPr>
          </a:p>
        </p:txBody>
      </p:sp>
      <p:pic>
        <p:nvPicPr>
          <p:cNvPr id="7" name="Picture 6">
            <a:extLst>
              <a:ext uri="{FF2B5EF4-FFF2-40B4-BE49-F238E27FC236}">
                <a16:creationId xmlns:a16="http://schemas.microsoft.com/office/drawing/2014/main" id="{B42D3546-A6A6-1DF9-2AF4-B27976176A79}"/>
              </a:ext>
            </a:extLst>
          </p:cNvPr>
          <p:cNvPicPr>
            <a:picLocks noChangeAspect="1"/>
          </p:cNvPicPr>
          <p:nvPr/>
        </p:nvPicPr>
        <p:blipFill>
          <a:blip r:embed="rId2"/>
          <a:stretch>
            <a:fillRect/>
          </a:stretch>
        </p:blipFill>
        <p:spPr>
          <a:xfrm>
            <a:off x="407438" y="2475130"/>
            <a:ext cx="5878684" cy="35897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19903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5CC89D-26FC-6EC3-C4EB-9C8A943851EA}"/>
              </a:ext>
            </a:extLst>
          </p:cNvPr>
          <p:cNvSpPr>
            <a:spLocks noGrp="1"/>
          </p:cNvSpPr>
          <p:nvPr>
            <p:ph type="sldNum" sz="quarter" idx="12"/>
          </p:nvPr>
        </p:nvSpPr>
        <p:spPr/>
        <p:txBody>
          <a:bodyPr/>
          <a:lstStyle/>
          <a:p>
            <a:fld id="{D495E168-DA5E-4888-8D8A-92B118324C14}" type="slidenum">
              <a:rPr lang="ru-RU" smtClean="0"/>
              <a:t>12</a:t>
            </a:fld>
            <a:endParaRPr lang="ru-RU" dirty="0"/>
          </a:p>
        </p:txBody>
      </p:sp>
      <p:sp>
        <p:nvSpPr>
          <p:cNvPr id="6" name="TextBox 5">
            <a:extLst>
              <a:ext uri="{FF2B5EF4-FFF2-40B4-BE49-F238E27FC236}">
                <a16:creationId xmlns:a16="http://schemas.microsoft.com/office/drawing/2014/main" id="{62CA5BE0-8FF2-EBA7-7A92-540CE794D6AD}"/>
              </a:ext>
            </a:extLst>
          </p:cNvPr>
          <p:cNvSpPr txBox="1"/>
          <p:nvPr/>
        </p:nvSpPr>
        <p:spPr>
          <a:xfrm>
            <a:off x="989046" y="552450"/>
            <a:ext cx="10105052" cy="923330"/>
          </a:xfrm>
          <a:prstGeom prst="rect">
            <a:avLst/>
          </a:prstGeom>
          <a:noFill/>
        </p:spPr>
        <p:txBody>
          <a:bodyPr wrap="square" rtlCol="0">
            <a:spAutoFit/>
          </a:bodyPr>
          <a:lstStyle/>
          <a:p>
            <a:r>
              <a:rPr lang="en-US" dirty="0">
                <a:solidFill>
                  <a:srgbClr val="D30F64"/>
                </a:solidFill>
              </a:rPr>
              <a:t>6. How does the distribution of vehicles vary by vehicle class (MotorCycle, MotorCar, AutoRickshaw, Agriculture) across different districts? Are there any districts with a predominant preference for a specific vehicle class? Consider FY 2022 for analysis.</a:t>
            </a:r>
            <a:endParaRPr lang="en-IN" dirty="0">
              <a:solidFill>
                <a:srgbClr val="D30F64"/>
              </a:solidFill>
            </a:endParaRPr>
          </a:p>
        </p:txBody>
      </p:sp>
      <p:sp>
        <p:nvSpPr>
          <p:cNvPr id="12" name="Text Placeholder 3">
            <a:extLst>
              <a:ext uri="{FF2B5EF4-FFF2-40B4-BE49-F238E27FC236}">
                <a16:creationId xmlns:a16="http://schemas.microsoft.com/office/drawing/2014/main" id="{7CB24E0C-6D85-A3DA-7173-454EE27F7EBE}"/>
              </a:ext>
            </a:extLst>
          </p:cNvPr>
          <p:cNvSpPr txBox="1">
            <a:spLocks/>
          </p:cNvSpPr>
          <p:nvPr/>
        </p:nvSpPr>
        <p:spPr>
          <a:xfrm>
            <a:off x="7348329" y="2661248"/>
            <a:ext cx="4158645" cy="31068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rgbClr val="D30F64"/>
                </a:solidFill>
              </a:rPr>
              <a:t>FY 2022 Distribution of Vehicle Class:</a:t>
            </a:r>
          </a:p>
          <a:p>
            <a:pPr marL="0" indent="0" algn="ctr">
              <a:buNone/>
            </a:pPr>
            <a:endParaRPr lang="en-US" sz="1800" dirty="0">
              <a:solidFill>
                <a:srgbClr val="D30F64"/>
              </a:solidFill>
            </a:endParaRPr>
          </a:p>
          <a:p>
            <a:r>
              <a:rPr lang="en-US" sz="1800" dirty="0">
                <a:solidFill>
                  <a:srgbClr val="D30F64"/>
                </a:solidFill>
              </a:rPr>
              <a:t>Motorcycles constituted the majority at 72.16% of total vehicle sales.</a:t>
            </a:r>
          </a:p>
          <a:p>
            <a:r>
              <a:rPr lang="en-US" sz="1800" dirty="0">
                <a:solidFill>
                  <a:srgbClr val="D30F64"/>
                </a:solidFill>
              </a:rPr>
              <a:t>Motorcars followed as the second most popular choice by 15.55%.</a:t>
            </a:r>
          </a:p>
          <a:p>
            <a:r>
              <a:rPr lang="en-US" sz="1800" dirty="0">
                <a:solidFill>
                  <a:srgbClr val="D30F64"/>
                </a:solidFill>
              </a:rPr>
              <a:t>Predominant preference for motorcycles and motorcars observed in most districts.</a:t>
            </a:r>
            <a:endParaRPr lang="ru-RU" sz="1800" dirty="0">
              <a:solidFill>
                <a:srgbClr val="D30F64"/>
              </a:solidFill>
            </a:endParaRPr>
          </a:p>
        </p:txBody>
      </p:sp>
      <p:pic>
        <p:nvPicPr>
          <p:cNvPr id="4" name="Picture 3">
            <a:extLst>
              <a:ext uri="{FF2B5EF4-FFF2-40B4-BE49-F238E27FC236}">
                <a16:creationId xmlns:a16="http://schemas.microsoft.com/office/drawing/2014/main" id="{55479ADE-A536-7008-465F-E4520B390B56}"/>
              </a:ext>
            </a:extLst>
          </p:cNvPr>
          <p:cNvPicPr>
            <a:picLocks noChangeAspect="1"/>
          </p:cNvPicPr>
          <p:nvPr/>
        </p:nvPicPr>
        <p:blipFill>
          <a:blip r:embed="rId2"/>
          <a:stretch>
            <a:fillRect/>
          </a:stretch>
        </p:blipFill>
        <p:spPr>
          <a:xfrm>
            <a:off x="502383" y="2518670"/>
            <a:ext cx="3852139" cy="3249469"/>
          </a:xfrm>
          <a:prstGeom prst="rect">
            <a:avLst/>
          </a:prstGeom>
        </p:spPr>
      </p:pic>
      <p:pic>
        <p:nvPicPr>
          <p:cNvPr id="7" name="Picture 6">
            <a:extLst>
              <a:ext uri="{FF2B5EF4-FFF2-40B4-BE49-F238E27FC236}">
                <a16:creationId xmlns:a16="http://schemas.microsoft.com/office/drawing/2014/main" id="{A6D05700-09EE-EDF7-2BA9-37581A9B8F63}"/>
              </a:ext>
            </a:extLst>
          </p:cNvPr>
          <p:cNvPicPr>
            <a:picLocks noChangeAspect="1"/>
          </p:cNvPicPr>
          <p:nvPr/>
        </p:nvPicPr>
        <p:blipFill>
          <a:blip r:embed="rId3"/>
          <a:stretch>
            <a:fillRect/>
          </a:stretch>
        </p:blipFill>
        <p:spPr>
          <a:xfrm>
            <a:off x="4250415" y="3243678"/>
            <a:ext cx="2700891" cy="1844675"/>
          </a:xfrm>
          <a:prstGeom prst="rect">
            <a:avLst/>
          </a:prstGeom>
        </p:spPr>
      </p:pic>
      <p:sp>
        <p:nvSpPr>
          <p:cNvPr id="8" name="Rectangle: Rounded Corners 7">
            <a:extLst>
              <a:ext uri="{FF2B5EF4-FFF2-40B4-BE49-F238E27FC236}">
                <a16:creationId xmlns:a16="http://schemas.microsoft.com/office/drawing/2014/main" id="{01792AEC-CB03-F2D2-6A1B-C3CC697982DA}"/>
              </a:ext>
            </a:extLst>
          </p:cNvPr>
          <p:cNvSpPr/>
          <p:nvPr/>
        </p:nvSpPr>
        <p:spPr>
          <a:xfrm>
            <a:off x="606490" y="2469993"/>
            <a:ext cx="6419461" cy="3346825"/>
          </a:xfrm>
          <a:prstGeom prst="roundRect">
            <a:avLst/>
          </a:prstGeom>
          <a:noFill/>
          <a:ln w="12700" cap="flat">
            <a:noFill/>
            <a:prstDash val="solid"/>
            <a:miter/>
          </a:ln>
        </p:spPr>
        <p:txBody>
          <a:bodyPr rtlCol="0" anchor="ctr"/>
          <a:lstStyle/>
          <a:p>
            <a:pPr algn="l"/>
            <a:endParaRPr lang="en-IN" dirty="0"/>
          </a:p>
        </p:txBody>
      </p:sp>
    </p:spTree>
    <p:extLst>
      <p:ext uri="{BB962C8B-B14F-4D97-AF65-F5344CB8AC3E}">
        <p14:creationId xmlns:p14="http://schemas.microsoft.com/office/powerpoint/2010/main" val="117617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5CC89D-26FC-6EC3-C4EB-9C8A943851EA}"/>
              </a:ext>
            </a:extLst>
          </p:cNvPr>
          <p:cNvSpPr>
            <a:spLocks noGrp="1"/>
          </p:cNvSpPr>
          <p:nvPr>
            <p:ph type="sldNum" sz="quarter" idx="12"/>
          </p:nvPr>
        </p:nvSpPr>
        <p:spPr/>
        <p:txBody>
          <a:bodyPr/>
          <a:lstStyle/>
          <a:p>
            <a:fld id="{D495E168-DA5E-4888-8D8A-92B118324C14}" type="slidenum">
              <a:rPr lang="ru-RU" smtClean="0"/>
              <a:t>13</a:t>
            </a:fld>
            <a:endParaRPr lang="ru-RU" dirty="0"/>
          </a:p>
        </p:txBody>
      </p:sp>
      <p:sp>
        <p:nvSpPr>
          <p:cNvPr id="6" name="TextBox 5">
            <a:extLst>
              <a:ext uri="{FF2B5EF4-FFF2-40B4-BE49-F238E27FC236}">
                <a16:creationId xmlns:a16="http://schemas.microsoft.com/office/drawing/2014/main" id="{62CA5BE0-8FF2-EBA7-7A92-540CE794D6AD}"/>
              </a:ext>
            </a:extLst>
          </p:cNvPr>
          <p:cNvSpPr txBox="1"/>
          <p:nvPr/>
        </p:nvSpPr>
        <p:spPr>
          <a:xfrm>
            <a:off x="983359" y="579516"/>
            <a:ext cx="9993085" cy="923330"/>
          </a:xfrm>
          <a:prstGeom prst="rect">
            <a:avLst/>
          </a:prstGeom>
          <a:noFill/>
        </p:spPr>
        <p:txBody>
          <a:bodyPr wrap="square" rtlCol="0">
            <a:spAutoFit/>
          </a:bodyPr>
          <a:lstStyle/>
          <a:p>
            <a:r>
              <a:rPr lang="en-US" dirty="0">
                <a:solidFill>
                  <a:srgbClr val="D30F64"/>
                </a:solidFill>
              </a:rPr>
              <a:t>7. List down the top 3 and bottom 3 districts that have shown the highest and lowest vehicle sales growth during FY 2022 compared to FY 2021? (Consider and compare categories: Petrol, Diesel and Electric)</a:t>
            </a:r>
            <a:endParaRPr lang="en-IN" dirty="0">
              <a:solidFill>
                <a:srgbClr val="D30F64"/>
              </a:solidFill>
            </a:endParaRPr>
          </a:p>
        </p:txBody>
      </p:sp>
      <p:sp>
        <p:nvSpPr>
          <p:cNvPr id="12" name="Text Placeholder 3">
            <a:extLst>
              <a:ext uri="{FF2B5EF4-FFF2-40B4-BE49-F238E27FC236}">
                <a16:creationId xmlns:a16="http://schemas.microsoft.com/office/drawing/2014/main" id="{7CB24E0C-6D85-A3DA-7173-454EE27F7EBE}"/>
              </a:ext>
            </a:extLst>
          </p:cNvPr>
          <p:cNvSpPr txBox="1">
            <a:spLocks/>
          </p:cNvSpPr>
          <p:nvPr/>
        </p:nvSpPr>
        <p:spPr>
          <a:xfrm>
            <a:off x="6596743" y="2432425"/>
            <a:ext cx="5088620" cy="35242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D30F64"/>
                </a:solidFill>
              </a:rPr>
              <a:t>Top 3 Districts with Positive Sales Growth:</a:t>
            </a:r>
          </a:p>
          <a:p>
            <a:r>
              <a:rPr lang="en-US" sz="1800" dirty="0" err="1">
                <a:solidFill>
                  <a:srgbClr val="D30F64"/>
                </a:solidFill>
              </a:rPr>
              <a:t>Ranagareddy</a:t>
            </a:r>
            <a:endParaRPr lang="en-US" sz="1800" dirty="0">
              <a:solidFill>
                <a:srgbClr val="D30F64"/>
              </a:solidFill>
            </a:endParaRPr>
          </a:p>
          <a:p>
            <a:r>
              <a:rPr lang="en-US" sz="1800" dirty="0">
                <a:solidFill>
                  <a:srgbClr val="D30F64"/>
                </a:solidFill>
              </a:rPr>
              <a:t>Karimnagar</a:t>
            </a:r>
          </a:p>
          <a:p>
            <a:r>
              <a:rPr lang="en-US" sz="1800" dirty="0">
                <a:solidFill>
                  <a:srgbClr val="D30F64"/>
                </a:solidFill>
              </a:rPr>
              <a:t>Hyderabad</a:t>
            </a:r>
          </a:p>
          <a:p>
            <a:endParaRPr lang="en-US" sz="1800" dirty="0">
              <a:solidFill>
                <a:srgbClr val="D30F64"/>
              </a:solidFill>
            </a:endParaRPr>
          </a:p>
          <a:p>
            <a:pPr marL="0" indent="0">
              <a:buNone/>
            </a:pPr>
            <a:r>
              <a:rPr lang="en-US" sz="1800" dirty="0">
                <a:solidFill>
                  <a:srgbClr val="D30F64"/>
                </a:solidFill>
              </a:rPr>
              <a:t>Bottom 3 Districts with Negative Sales Growth:</a:t>
            </a:r>
          </a:p>
          <a:p>
            <a:r>
              <a:rPr lang="en-US" sz="1800" dirty="0">
                <a:solidFill>
                  <a:srgbClr val="D30F64"/>
                </a:solidFill>
              </a:rPr>
              <a:t>Warangal</a:t>
            </a:r>
          </a:p>
          <a:p>
            <a:r>
              <a:rPr lang="en-US" sz="1800" dirty="0" err="1">
                <a:solidFill>
                  <a:srgbClr val="D30F64"/>
                </a:solidFill>
              </a:rPr>
              <a:t>Jagital</a:t>
            </a:r>
            <a:endParaRPr lang="en-US" sz="1800" dirty="0">
              <a:solidFill>
                <a:srgbClr val="D30F64"/>
              </a:solidFill>
            </a:endParaRPr>
          </a:p>
          <a:p>
            <a:r>
              <a:rPr lang="en-US" sz="1800" dirty="0">
                <a:solidFill>
                  <a:srgbClr val="D30F64"/>
                </a:solidFill>
              </a:rPr>
              <a:t>Nirmal</a:t>
            </a:r>
            <a:endParaRPr lang="ru-RU" sz="1800" dirty="0">
              <a:solidFill>
                <a:srgbClr val="D30F64"/>
              </a:solidFill>
            </a:endParaRPr>
          </a:p>
        </p:txBody>
      </p:sp>
      <p:pic>
        <p:nvPicPr>
          <p:cNvPr id="5" name="Picture 4">
            <a:extLst>
              <a:ext uri="{FF2B5EF4-FFF2-40B4-BE49-F238E27FC236}">
                <a16:creationId xmlns:a16="http://schemas.microsoft.com/office/drawing/2014/main" id="{9BD35188-D2BE-065E-CD1A-8B6EF100367E}"/>
              </a:ext>
            </a:extLst>
          </p:cNvPr>
          <p:cNvPicPr>
            <a:picLocks noChangeAspect="1"/>
          </p:cNvPicPr>
          <p:nvPr/>
        </p:nvPicPr>
        <p:blipFill>
          <a:blip r:embed="rId2"/>
          <a:stretch>
            <a:fillRect/>
          </a:stretch>
        </p:blipFill>
        <p:spPr>
          <a:xfrm>
            <a:off x="537027" y="2614987"/>
            <a:ext cx="5408387" cy="33843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90082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a:xfrm>
            <a:off x="795772" y="884289"/>
            <a:ext cx="10022371" cy="655621"/>
          </a:xfrm>
        </p:spPr>
        <p:txBody>
          <a:bodyPr>
            <a:normAutofit fontScale="90000"/>
          </a:bodyPr>
          <a:lstStyle/>
          <a:p>
            <a:br>
              <a:rPr lang="en-US" dirty="0"/>
            </a:br>
            <a:r>
              <a:rPr lang="en-US" dirty="0"/>
              <a:t> TS-Ipass</a:t>
            </a:r>
            <a:endParaRPr lang="ru-RU" sz="2200"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14</a:t>
            </a:fld>
            <a:endParaRPr lang="ru-RU" dirty="0"/>
          </a:p>
        </p:txBody>
      </p:sp>
      <p:pic>
        <p:nvPicPr>
          <p:cNvPr id="7" name="Picture Placeholder 6">
            <a:extLst>
              <a:ext uri="{FF2B5EF4-FFF2-40B4-BE49-F238E27FC236}">
                <a16:creationId xmlns:a16="http://schemas.microsoft.com/office/drawing/2014/main" id="{E90913FB-283B-73F6-F63D-254709AA86E2}"/>
              </a:ext>
            </a:extLst>
          </p:cNvPr>
          <p:cNvPicPr>
            <a:picLocks noGrp="1" noChangeAspect="1"/>
          </p:cNvPicPr>
          <p:nvPr>
            <p:ph type="pic" sz="quarter" idx="13"/>
          </p:nvPr>
        </p:nvPicPr>
        <p:blipFill rotWithShape="1">
          <a:blip r:embed="rId2"/>
          <a:srcRect l="1051" t="18418" r="224" b="18550"/>
          <a:stretch/>
        </p:blipFill>
        <p:spPr>
          <a:xfrm>
            <a:off x="986793" y="2391936"/>
            <a:ext cx="11179807" cy="2557157"/>
          </a:xfrm>
        </p:spPr>
      </p:pic>
      <p:sp>
        <p:nvSpPr>
          <p:cNvPr id="9" name="Subtitle 8">
            <a:extLst>
              <a:ext uri="{FF2B5EF4-FFF2-40B4-BE49-F238E27FC236}">
                <a16:creationId xmlns:a16="http://schemas.microsoft.com/office/drawing/2014/main" id="{F32D439E-3425-2DA2-FDAC-E5D66F490500}"/>
              </a:ext>
            </a:extLst>
          </p:cNvPr>
          <p:cNvSpPr>
            <a:spLocks noGrp="1"/>
          </p:cNvSpPr>
          <p:nvPr>
            <p:ph type="subTitle" idx="1"/>
          </p:nvPr>
        </p:nvSpPr>
        <p:spPr>
          <a:xfrm>
            <a:off x="795772" y="1821067"/>
            <a:ext cx="6843278" cy="496223"/>
          </a:xfrm>
        </p:spPr>
        <p:txBody>
          <a:bodyPr/>
          <a:lstStyle/>
          <a:p>
            <a:r>
              <a:rPr lang="en-US" b="0" dirty="0"/>
              <a:t>( Industrial Project Approval and Self-Certification System )</a:t>
            </a:r>
            <a:endParaRPr lang="en-IN" b="0" dirty="0"/>
          </a:p>
        </p:txBody>
      </p:sp>
      <p:pic>
        <p:nvPicPr>
          <p:cNvPr id="10" name="Picture 9">
            <a:extLst>
              <a:ext uri="{FF2B5EF4-FFF2-40B4-BE49-F238E27FC236}">
                <a16:creationId xmlns:a16="http://schemas.microsoft.com/office/drawing/2014/main" id="{BF29B76A-6B79-95B2-AEDB-60A36F4C4FE1}"/>
              </a:ext>
            </a:extLst>
          </p:cNvPr>
          <p:cNvPicPr>
            <a:picLocks noChangeAspect="1"/>
          </p:cNvPicPr>
          <p:nvPr/>
        </p:nvPicPr>
        <p:blipFill>
          <a:blip r:embed="rId3"/>
          <a:stretch>
            <a:fillRect/>
          </a:stretch>
        </p:blipFill>
        <p:spPr>
          <a:xfrm>
            <a:off x="-73709" y="5985798"/>
            <a:ext cx="7132938" cy="953370"/>
          </a:xfrm>
          <a:prstGeom prst="rect">
            <a:avLst/>
          </a:prstGeom>
        </p:spPr>
      </p:pic>
      <p:pic>
        <p:nvPicPr>
          <p:cNvPr id="11" name="Picture 10">
            <a:extLst>
              <a:ext uri="{FF2B5EF4-FFF2-40B4-BE49-F238E27FC236}">
                <a16:creationId xmlns:a16="http://schemas.microsoft.com/office/drawing/2014/main" id="{13280337-4079-551D-D104-8871A88FD986}"/>
              </a:ext>
            </a:extLst>
          </p:cNvPr>
          <p:cNvPicPr>
            <a:picLocks noChangeAspect="1"/>
          </p:cNvPicPr>
          <p:nvPr/>
        </p:nvPicPr>
        <p:blipFill>
          <a:blip r:embed="rId3"/>
          <a:stretch>
            <a:fillRect/>
          </a:stretch>
        </p:blipFill>
        <p:spPr>
          <a:xfrm flipV="1">
            <a:off x="4380103" y="-57943"/>
            <a:ext cx="7132938" cy="953370"/>
          </a:xfrm>
          <a:prstGeom prst="rect">
            <a:avLst/>
          </a:prstGeom>
        </p:spPr>
      </p:pic>
    </p:spTree>
    <p:extLst>
      <p:ext uri="{BB962C8B-B14F-4D97-AF65-F5344CB8AC3E}">
        <p14:creationId xmlns:p14="http://schemas.microsoft.com/office/powerpoint/2010/main" val="2287211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5CC89D-26FC-6EC3-C4EB-9C8A943851EA}"/>
              </a:ext>
            </a:extLst>
          </p:cNvPr>
          <p:cNvSpPr>
            <a:spLocks noGrp="1"/>
          </p:cNvSpPr>
          <p:nvPr>
            <p:ph type="sldNum" sz="quarter" idx="12"/>
          </p:nvPr>
        </p:nvSpPr>
        <p:spPr/>
        <p:txBody>
          <a:bodyPr/>
          <a:lstStyle/>
          <a:p>
            <a:fld id="{D495E168-DA5E-4888-8D8A-92B118324C14}" type="slidenum">
              <a:rPr lang="ru-RU" smtClean="0"/>
              <a:t>15</a:t>
            </a:fld>
            <a:endParaRPr lang="ru-RU" dirty="0"/>
          </a:p>
        </p:txBody>
      </p:sp>
      <p:sp>
        <p:nvSpPr>
          <p:cNvPr id="6" name="TextBox 5">
            <a:extLst>
              <a:ext uri="{FF2B5EF4-FFF2-40B4-BE49-F238E27FC236}">
                <a16:creationId xmlns:a16="http://schemas.microsoft.com/office/drawing/2014/main" id="{62CA5BE0-8FF2-EBA7-7A92-540CE794D6AD}"/>
              </a:ext>
            </a:extLst>
          </p:cNvPr>
          <p:cNvSpPr txBox="1"/>
          <p:nvPr/>
        </p:nvSpPr>
        <p:spPr>
          <a:xfrm>
            <a:off x="1412838" y="787060"/>
            <a:ext cx="9088016" cy="646331"/>
          </a:xfrm>
          <a:prstGeom prst="rect">
            <a:avLst/>
          </a:prstGeom>
          <a:noFill/>
        </p:spPr>
        <p:txBody>
          <a:bodyPr wrap="square" rtlCol="0">
            <a:spAutoFit/>
          </a:bodyPr>
          <a:lstStyle/>
          <a:p>
            <a:r>
              <a:rPr lang="en-US" dirty="0">
                <a:solidFill>
                  <a:srgbClr val="D30F64"/>
                </a:solidFill>
              </a:rPr>
              <a:t>8. List down the top 5 sectors that have witnessed the most significant investments in FY 2022.</a:t>
            </a:r>
            <a:endParaRPr lang="en-IN" dirty="0">
              <a:solidFill>
                <a:srgbClr val="D30F64"/>
              </a:solidFill>
            </a:endParaRPr>
          </a:p>
        </p:txBody>
      </p:sp>
      <p:pic>
        <p:nvPicPr>
          <p:cNvPr id="4" name="Picture 3">
            <a:extLst>
              <a:ext uri="{FF2B5EF4-FFF2-40B4-BE49-F238E27FC236}">
                <a16:creationId xmlns:a16="http://schemas.microsoft.com/office/drawing/2014/main" id="{F0A92264-4B57-B630-EF44-F4546CFB5B39}"/>
              </a:ext>
            </a:extLst>
          </p:cNvPr>
          <p:cNvPicPr>
            <a:picLocks noChangeAspect="1"/>
          </p:cNvPicPr>
          <p:nvPr/>
        </p:nvPicPr>
        <p:blipFill>
          <a:blip r:embed="rId2"/>
          <a:stretch>
            <a:fillRect/>
          </a:stretch>
        </p:blipFill>
        <p:spPr>
          <a:xfrm>
            <a:off x="643812" y="2400757"/>
            <a:ext cx="4872938" cy="37811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 Placeholder 3">
            <a:extLst>
              <a:ext uri="{FF2B5EF4-FFF2-40B4-BE49-F238E27FC236}">
                <a16:creationId xmlns:a16="http://schemas.microsoft.com/office/drawing/2014/main" id="{2FB9B662-7A66-B614-634D-490F4D55D16B}"/>
              </a:ext>
            </a:extLst>
          </p:cNvPr>
          <p:cNvSpPr txBox="1">
            <a:spLocks/>
          </p:cNvSpPr>
          <p:nvPr/>
        </p:nvSpPr>
        <p:spPr>
          <a:xfrm>
            <a:off x="5956846" y="2491534"/>
            <a:ext cx="5725082" cy="376784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600" dirty="0">
                <a:solidFill>
                  <a:srgbClr val="D30F64"/>
                </a:solidFill>
              </a:rPr>
              <a:t>In FY 2022, top three investment-attracting districts: Rangareddy, Sangareddy, Medchal Malkajgiri.</a:t>
            </a:r>
          </a:p>
          <a:p>
            <a:pPr marL="0" indent="0">
              <a:buFont typeface="Arial" panose="020B0604020202020204" pitchFamily="34" charset="0"/>
              <a:buNone/>
            </a:pPr>
            <a:endParaRPr lang="en-IN" sz="1600" dirty="0">
              <a:solidFill>
                <a:srgbClr val="D30F64"/>
              </a:solidFill>
            </a:endParaRPr>
          </a:p>
          <a:p>
            <a:pPr marL="0" indent="0">
              <a:buFont typeface="Arial" panose="020B0604020202020204" pitchFamily="34" charset="0"/>
              <a:buNone/>
            </a:pPr>
            <a:r>
              <a:rPr lang="en-IN" sz="1600" dirty="0">
                <a:solidFill>
                  <a:srgbClr val="D30F64"/>
                </a:solidFill>
              </a:rPr>
              <a:t>Predominantly invested in sectors:</a:t>
            </a:r>
          </a:p>
          <a:p>
            <a:pPr marL="0" indent="0">
              <a:buFont typeface="Arial" panose="020B0604020202020204" pitchFamily="34" charset="0"/>
              <a:buNone/>
            </a:pPr>
            <a:endParaRPr lang="en-IN" sz="1600" dirty="0">
              <a:solidFill>
                <a:srgbClr val="D30F64"/>
              </a:solidFill>
            </a:endParaRPr>
          </a:p>
          <a:p>
            <a:r>
              <a:rPr lang="en-IN" sz="1600" dirty="0">
                <a:solidFill>
                  <a:srgbClr val="D30F64"/>
                </a:solidFill>
              </a:rPr>
              <a:t>Plastic and Rubber</a:t>
            </a:r>
          </a:p>
          <a:p>
            <a:r>
              <a:rPr lang="en-IN" sz="1600" dirty="0">
                <a:solidFill>
                  <a:srgbClr val="D30F64"/>
                </a:solidFill>
              </a:rPr>
              <a:t>Pharmaceuticals and Chemicals</a:t>
            </a:r>
          </a:p>
          <a:p>
            <a:r>
              <a:rPr lang="en-IN" sz="1600" dirty="0">
                <a:solidFill>
                  <a:srgbClr val="D30F64"/>
                </a:solidFill>
              </a:rPr>
              <a:t>Real Estate (Industrial Parks &amp; IT Buildings)</a:t>
            </a:r>
          </a:p>
          <a:p>
            <a:r>
              <a:rPr lang="en-IN" sz="1600" dirty="0">
                <a:solidFill>
                  <a:srgbClr val="D30F64"/>
                </a:solidFill>
              </a:rPr>
              <a:t>Solar and other Renewable Energy</a:t>
            </a:r>
          </a:p>
          <a:p>
            <a:r>
              <a:rPr lang="en-IN" sz="1600" dirty="0">
                <a:solidFill>
                  <a:srgbClr val="D30F64"/>
                </a:solidFill>
              </a:rPr>
              <a:t>Engineering</a:t>
            </a:r>
            <a:endParaRPr lang="ru-RU" sz="1600" dirty="0">
              <a:solidFill>
                <a:srgbClr val="D30F64"/>
              </a:solidFill>
            </a:endParaRPr>
          </a:p>
        </p:txBody>
      </p:sp>
    </p:spTree>
    <p:extLst>
      <p:ext uri="{BB962C8B-B14F-4D97-AF65-F5344CB8AC3E}">
        <p14:creationId xmlns:p14="http://schemas.microsoft.com/office/powerpoint/2010/main" val="1338779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5CC89D-26FC-6EC3-C4EB-9C8A943851EA}"/>
              </a:ext>
            </a:extLst>
          </p:cNvPr>
          <p:cNvSpPr>
            <a:spLocks noGrp="1"/>
          </p:cNvSpPr>
          <p:nvPr>
            <p:ph type="sldNum" sz="quarter" idx="12"/>
          </p:nvPr>
        </p:nvSpPr>
        <p:spPr/>
        <p:txBody>
          <a:bodyPr/>
          <a:lstStyle/>
          <a:p>
            <a:fld id="{D495E168-DA5E-4888-8D8A-92B118324C14}" type="slidenum">
              <a:rPr lang="ru-RU" smtClean="0"/>
              <a:t>16</a:t>
            </a:fld>
            <a:endParaRPr lang="ru-RU" dirty="0"/>
          </a:p>
        </p:txBody>
      </p:sp>
      <p:sp>
        <p:nvSpPr>
          <p:cNvPr id="6" name="TextBox 5">
            <a:extLst>
              <a:ext uri="{FF2B5EF4-FFF2-40B4-BE49-F238E27FC236}">
                <a16:creationId xmlns:a16="http://schemas.microsoft.com/office/drawing/2014/main" id="{62CA5BE0-8FF2-EBA7-7A92-540CE794D6AD}"/>
              </a:ext>
            </a:extLst>
          </p:cNvPr>
          <p:cNvSpPr txBox="1"/>
          <p:nvPr/>
        </p:nvSpPr>
        <p:spPr>
          <a:xfrm>
            <a:off x="961053" y="552450"/>
            <a:ext cx="10170367" cy="923330"/>
          </a:xfrm>
          <a:prstGeom prst="rect">
            <a:avLst/>
          </a:prstGeom>
          <a:noFill/>
        </p:spPr>
        <p:txBody>
          <a:bodyPr wrap="square" rtlCol="0">
            <a:spAutoFit/>
          </a:bodyPr>
          <a:lstStyle/>
          <a:p>
            <a:r>
              <a:rPr lang="en-US" dirty="0">
                <a:solidFill>
                  <a:srgbClr val="D30F64"/>
                </a:solidFill>
              </a:rPr>
              <a:t>9. List down the top 3 districts that have attracted the most significant sector investments during FY 2019 to 2022? What factors could have led to the substantial investments in these particular districts?</a:t>
            </a:r>
            <a:endParaRPr lang="en-IN" dirty="0">
              <a:solidFill>
                <a:srgbClr val="D30F64"/>
              </a:solidFill>
            </a:endParaRPr>
          </a:p>
        </p:txBody>
      </p:sp>
      <p:sp>
        <p:nvSpPr>
          <p:cNvPr id="12" name="Text Placeholder 3">
            <a:extLst>
              <a:ext uri="{FF2B5EF4-FFF2-40B4-BE49-F238E27FC236}">
                <a16:creationId xmlns:a16="http://schemas.microsoft.com/office/drawing/2014/main" id="{7CB24E0C-6D85-A3DA-7173-454EE27F7EBE}"/>
              </a:ext>
            </a:extLst>
          </p:cNvPr>
          <p:cNvSpPr txBox="1">
            <a:spLocks/>
          </p:cNvSpPr>
          <p:nvPr/>
        </p:nvSpPr>
        <p:spPr>
          <a:xfrm>
            <a:off x="4902485" y="2363341"/>
            <a:ext cx="6938061" cy="376784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err="1">
                <a:solidFill>
                  <a:srgbClr val="D30F64"/>
                </a:solidFill>
              </a:rPr>
              <a:t>Rangareddy</a:t>
            </a:r>
            <a:r>
              <a:rPr lang="en-US" sz="1600" dirty="0">
                <a:solidFill>
                  <a:srgbClr val="D30F64"/>
                </a:solidFill>
              </a:rPr>
              <a:t>, </a:t>
            </a:r>
            <a:r>
              <a:rPr lang="en-US" sz="1600" b="1" dirty="0" err="1">
                <a:solidFill>
                  <a:srgbClr val="D30F64"/>
                </a:solidFill>
              </a:rPr>
              <a:t>Sangareddy</a:t>
            </a:r>
            <a:r>
              <a:rPr lang="en-US" sz="1600" dirty="0">
                <a:solidFill>
                  <a:srgbClr val="D30F64"/>
                </a:solidFill>
              </a:rPr>
              <a:t>, and </a:t>
            </a:r>
            <a:r>
              <a:rPr lang="en-US" sz="1600" b="1" dirty="0">
                <a:solidFill>
                  <a:srgbClr val="D30F64"/>
                </a:solidFill>
              </a:rPr>
              <a:t>Medchal Malkajgiri </a:t>
            </a:r>
            <a:r>
              <a:rPr lang="en-US" sz="1600" dirty="0">
                <a:solidFill>
                  <a:srgbClr val="D30F64"/>
                </a:solidFill>
              </a:rPr>
              <a:t>consistently attracted </a:t>
            </a:r>
            <a:r>
              <a:rPr lang="en-US" sz="1600" b="1" dirty="0">
                <a:solidFill>
                  <a:srgbClr val="D30F64"/>
                </a:solidFill>
              </a:rPr>
              <a:t>64% </a:t>
            </a:r>
            <a:r>
              <a:rPr lang="en-US" sz="1600" dirty="0">
                <a:solidFill>
                  <a:srgbClr val="D30F64"/>
                </a:solidFill>
              </a:rPr>
              <a:t>of total investments.</a:t>
            </a:r>
          </a:p>
          <a:p>
            <a:pPr marL="0" indent="0">
              <a:buFont typeface="Arial" panose="020B0604020202020204" pitchFamily="34" charset="0"/>
              <a:buNone/>
            </a:pPr>
            <a:r>
              <a:rPr lang="en-US" sz="1600" dirty="0">
                <a:solidFill>
                  <a:srgbClr val="D30F64"/>
                </a:solidFill>
              </a:rPr>
              <a:t>Key Investment Drivers:</a:t>
            </a:r>
          </a:p>
          <a:p>
            <a:r>
              <a:rPr lang="en-US" sz="1600" b="1" dirty="0">
                <a:solidFill>
                  <a:srgbClr val="D30F64"/>
                </a:solidFill>
              </a:rPr>
              <a:t>Proximity to Hyderabad</a:t>
            </a:r>
            <a:r>
              <a:rPr lang="en-US" sz="1600" dirty="0">
                <a:solidFill>
                  <a:srgbClr val="D30F64"/>
                </a:solidFill>
              </a:rPr>
              <a:t>: Their closeness to Hyderabad, a major economic hub, is a significant factor.</a:t>
            </a:r>
          </a:p>
          <a:p>
            <a:r>
              <a:rPr lang="en-US" sz="1600" b="1" dirty="0">
                <a:solidFill>
                  <a:srgbClr val="D30F64"/>
                </a:solidFill>
              </a:rPr>
              <a:t>Government Support</a:t>
            </a:r>
            <a:r>
              <a:rPr lang="en-US" sz="1600" dirty="0">
                <a:solidFill>
                  <a:srgbClr val="D30F64"/>
                </a:solidFill>
              </a:rPr>
              <a:t>: Proactive policies, incentives, and infrastructure initiatives foster industrial growth.</a:t>
            </a:r>
          </a:p>
          <a:p>
            <a:r>
              <a:rPr lang="en-US" sz="1600" b="1" dirty="0">
                <a:solidFill>
                  <a:srgbClr val="D30F64"/>
                </a:solidFill>
              </a:rPr>
              <a:t>Infrastructure &amp; Workforce</a:t>
            </a:r>
            <a:r>
              <a:rPr lang="en-US" sz="1600" dirty="0">
                <a:solidFill>
                  <a:srgbClr val="D30F64"/>
                </a:solidFill>
              </a:rPr>
              <a:t>: Well-developed infrastructure, skilled workforce, and proximity to transportation hubs boost investment attractiveness.</a:t>
            </a:r>
          </a:p>
          <a:p>
            <a:r>
              <a:rPr lang="en-US" sz="1600" b="1" dirty="0">
                <a:solidFill>
                  <a:srgbClr val="D30F64"/>
                </a:solidFill>
              </a:rPr>
              <a:t>Logistics Hotspots: </a:t>
            </a:r>
            <a:r>
              <a:rPr lang="en-US" sz="1600" dirty="0">
                <a:solidFill>
                  <a:srgbClr val="D30F64"/>
                </a:solidFill>
              </a:rPr>
              <a:t>These districts serve as logistics and distribution hotspots due to their strategic location.</a:t>
            </a:r>
            <a:endParaRPr lang="ru-RU" sz="1600" dirty="0">
              <a:solidFill>
                <a:srgbClr val="D30F64"/>
              </a:solidFill>
            </a:endParaRPr>
          </a:p>
        </p:txBody>
      </p:sp>
      <p:pic>
        <p:nvPicPr>
          <p:cNvPr id="4" name="Picture 3">
            <a:extLst>
              <a:ext uri="{FF2B5EF4-FFF2-40B4-BE49-F238E27FC236}">
                <a16:creationId xmlns:a16="http://schemas.microsoft.com/office/drawing/2014/main" id="{DE7AE8EB-3077-3B51-1DFF-355F90835764}"/>
              </a:ext>
            </a:extLst>
          </p:cNvPr>
          <p:cNvPicPr>
            <a:picLocks noChangeAspect="1"/>
          </p:cNvPicPr>
          <p:nvPr/>
        </p:nvPicPr>
        <p:blipFill>
          <a:blip r:embed="rId2"/>
          <a:stretch>
            <a:fillRect/>
          </a:stretch>
        </p:blipFill>
        <p:spPr>
          <a:xfrm>
            <a:off x="799325" y="2375989"/>
            <a:ext cx="3616414" cy="35116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7923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5CC89D-26FC-6EC3-C4EB-9C8A943851EA}"/>
              </a:ext>
            </a:extLst>
          </p:cNvPr>
          <p:cNvSpPr>
            <a:spLocks noGrp="1"/>
          </p:cNvSpPr>
          <p:nvPr>
            <p:ph type="sldNum" sz="quarter" idx="12"/>
          </p:nvPr>
        </p:nvSpPr>
        <p:spPr/>
        <p:txBody>
          <a:bodyPr/>
          <a:lstStyle/>
          <a:p>
            <a:fld id="{D495E168-DA5E-4888-8D8A-92B118324C14}" type="slidenum">
              <a:rPr lang="ru-RU" smtClean="0"/>
              <a:t>17</a:t>
            </a:fld>
            <a:endParaRPr lang="ru-RU" dirty="0"/>
          </a:p>
        </p:txBody>
      </p:sp>
      <p:sp>
        <p:nvSpPr>
          <p:cNvPr id="6" name="TextBox 5">
            <a:extLst>
              <a:ext uri="{FF2B5EF4-FFF2-40B4-BE49-F238E27FC236}">
                <a16:creationId xmlns:a16="http://schemas.microsoft.com/office/drawing/2014/main" id="{62CA5BE0-8FF2-EBA7-7A92-540CE794D6AD}"/>
              </a:ext>
            </a:extLst>
          </p:cNvPr>
          <p:cNvSpPr txBox="1"/>
          <p:nvPr/>
        </p:nvSpPr>
        <p:spPr>
          <a:xfrm>
            <a:off x="1110343" y="676056"/>
            <a:ext cx="9694015" cy="646331"/>
          </a:xfrm>
          <a:prstGeom prst="rect">
            <a:avLst/>
          </a:prstGeom>
          <a:noFill/>
        </p:spPr>
        <p:txBody>
          <a:bodyPr wrap="square" rtlCol="0">
            <a:spAutoFit/>
          </a:bodyPr>
          <a:lstStyle/>
          <a:p>
            <a:r>
              <a:rPr lang="en-US" dirty="0">
                <a:solidFill>
                  <a:srgbClr val="D30F64"/>
                </a:solidFill>
              </a:rPr>
              <a:t>10. Is there any relationship between district investments, vehicles sales and stamps revenue within the same district between FY 2021 and 2022</a:t>
            </a:r>
            <a:endParaRPr lang="en-IN" dirty="0">
              <a:solidFill>
                <a:srgbClr val="D30F64"/>
              </a:solidFill>
            </a:endParaRPr>
          </a:p>
        </p:txBody>
      </p:sp>
      <p:pic>
        <p:nvPicPr>
          <p:cNvPr id="4" name="Picture 3">
            <a:extLst>
              <a:ext uri="{FF2B5EF4-FFF2-40B4-BE49-F238E27FC236}">
                <a16:creationId xmlns:a16="http://schemas.microsoft.com/office/drawing/2014/main" id="{259284C2-B5A5-79CC-52E2-F53B8DED0D2D}"/>
              </a:ext>
            </a:extLst>
          </p:cNvPr>
          <p:cNvPicPr>
            <a:picLocks noChangeAspect="1"/>
          </p:cNvPicPr>
          <p:nvPr/>
        </p:nvPicPr>
        <p:blipFill>
          <a:blip r:embed="rId2"/>
          <a:stretch>
            <a:fillRect/>
          </a:stretch>
        </p:blipFill>
        <p:spPr>
          <a:xfrm>
            <a:off x="685124" y="2479891"/>
            <a:ext cx="5326901" cy="32397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8DB3E982-AA7F-2A3D-52C5-1F79F874B822}"/>
              </a:ext>
            </a:extLst>
          </p:cNvPr>
          <p:cNvPicPr>
            <a:picLocks noChangeAspect="1"/>
          </p:cNvPicPr>
          <p:nvPr/>
        </p:nvPicPr>
        <p:blipFill>
          <a:blip r:embed="rId3"/>
          <a:stretch>
            <a:fillRect/>
          </a:stretch>
        </p:blipFill>
        <p:spPr>
          <a:xfrm>
            <a:off x="6421741" y="2479890"/>
            <a:ext cx="5306840" cy="32397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53511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6DFB08-8A98-4B84-945E-34868D1EC0C6}"/>
              </a:ext>
            </a:extLst>
          </p:cNvPr>
          <p:cNvSpPr>
            <a:spLocks noGrp="1"/>
          </p:cNvSpPr>
          <p:nvPr>
            <p:ph type="sldNum" sz="quarter" idx="12"/>
          </p:nvPr>
        </p:nvSpPr>
        <p:spPr/>
        <p:txBody>
          <a:bodyPr/>
          <a:lstStyle/>
          <a:p>
            <a:fld id="{D495E168-DA5E-4888-8D8A-92B118324C14}" type="slidenum">
              <a:rPr lang="ru-RU" smtClean="0"/>
              <a:t>18</a:t>
            </a:fld>
            <a:endParaRPr lang="ru-RU" dirty="0"/>
          </a:p>
        </p:txBody>
      </p:sp>
      <p:sp>
        <p:nvSpPr>
          <p:cNvPr id="13" name="Text Placeholder 3">
            <a:extLst>
              <a:ext uri="{FF2B5EF4-FFF2-40B4-BE49-F238E27FC236}">
                <a16:creationId xmlns:a16="http://schemas.microsoft.com/office/drawing/2014/main" id="{4FE8BD35-1D0D-D73D-FCB9-E207A4D9BDED}"/>
              </a:ext>
            </a:extLst>
          </p:cNvPr>
          <p:cNvSpPr txBox="1">
            <a:spLocks/>
          </p:cNvSpPr>
          <p:nvPr/>
        </p:nvSpPr>
        <p:spPr>
          <a:xfrm>
            <a:off x="2200469" y="1011755"/>
            <a:ext cx="9153331" cy="49784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D30F64"/>
                </a:solidFill>
              </a:rPr>
              <a:t>Investment Impact: Rising investments directly correlate with an increase in document registrations.</a:t>
            </a:r>
          </a:p>
          <a:p>
            <a:pPr marL="0" indent="0">
              <a:buFont typeface="Arial" panose="020B0604020202020204" pitchFamily="34" charset="0"/>
              <a:buNone/>
            </a:pPr>
            <a:endParaRPr lang="en-US" sz="1800" dirty="0">
              <a:solidFill>
                <a:srgbClr val="D30F64"/>
              </a:solidFill>
            </a:endParaRPr>
          </a:p>
          <a:p>
            <a:r>
              <a:rPr lang="en-US" sz="1800" dirty="0">
                <a:solidFill>
                  <a:srgbClr val="D30F64"/>
                </a:solidFill>
              </a:rPr>
              <a:t>Real Estate Momentum: A thriving real estate market acts as a catalyst, encouraging property investments, subsequently boosting stamp revenue.</a:t>
            </a:r>
          </a:p>
          <a:p>
            <a:pPr marL="0" indent="0">
              <a:buFont typeface="Arial" panose="020B0604020202020204" pitchFamily="34" charset="0"/>
              <a:buNone/>
            </a:pPr>
            <a:endParaRPr lang="en-US" sz="1800" dirty="0">
              <a:solidFill>
                <a:srgbClr val="D30F64"/>
              </a:solidFill>
            </a:endParaRPr>
          </a:p>
          <a:p>
            <a:r>
              <a:rPr lang="en-US" sz="1800" dirty="0">
                <a:solidFill>
                  <a:srgbClr val="D30F64"/>
                </a:solidFill>
              </a:rPr>
              <a:t>Construction Activity: Increased construction activities, particularly in commercial and infrastructure projects, contribute to higher vehicle sales, particularly in the commercial and construction vehicle segments.</a:t>
            </a:r>
          </a:p>
          <a:p>
            <a:pPr marL="0" indent="0">
              <a:buFont typeface="Arial" panose="020B0604020202020204" pitchFamily="34" charset="0"/>
              <a:buNone/>
            </a:pPr>
            <a:endParaRPr lang="en-US" sz="1800" dirty="0">
              <a:solidFill>
                <a:srgbClr val="D30F64"/>
              </a:solidFill>
            </a:endParaRPr>
          </a:p>
          <a:p>
            <a:r>
              <a:rPr lang="en-US" sz="1800" dirty="0">
                <a:solidFill>
                  <a:srgbClr val="D30F64"/>
                </a:solidFill>
              </a:rPr>
              <a:t>Economic Growth: Investment-driven document registrations reflect overall economic growth and vitality.</a:t>
            </a:r>
          </a:p>
          <a:p>
            <a:pPr marL="0" indent="0">
              <a:buFont typeface="Arial" panose="020B0604020202020204" pitchFamily="34" charset="0"/>
              <a:buNone/>
            </a:pPr>
            <a:endParaRPr lang="en-US" sz="1800" dirty="0">
              <a:solidFill>
                <a:srgbClr val="D30F64"/>
              </a:solidFill>
            </a:endParaRPr>
          </a:p>
          <a:p>
            <a:r>
              <a:rPr lang="en-US" sz="1800" dirty="0">
                <a:solidFill>
                  <a:srgbClr val="D30F64"/>
                </a:solidFill>
              </a:rPr>
              <a:t>Policy Influence: Government policies can play a pivotal role in driving investments and, consequently, document registrations in specific sectors</a:t>
            </a:r>
            <a:r>
              <a:rPr lang="en-US" sz="2400" dirty="0">
                <a:solidFill>
                  <a:srgbClr val="D30F64"/>
                </a:solidFill>
              </a:rPr>
              <a:t>.</a:t>
            </a:r>
            <a:endParaRPr lang="ru-RU" sz="2400" dirty="0">
              <a:solidFill>
                <a:srgbClr val="D30F64"/>
              </a:solidFill>
            </a:endParaRPr>
          </a:p>
        </p:txBody>
      </p:sp>
    </p:spTree>
    <p:extLst>
      <p:ext uri="{BB962C8B-B14F-4D97-AF65-F5344CB8AC3E}">
        <p14:creationId xmlns:p14="http://schemas.microsoft.com/office/powerpoint/2010/main" val="2113840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5CC89D-26FC-6EC3-C4EB-9C8A943851EA}"/>
              </a:ext>
            </a:extLst>
          </p:cNvPr>
          <p:cNvSpPr>
            <a:spLocks noGrp="1"/>
          </p:cNvSpPr>
          <p:nvPr>
            <p:ph type="sldNum" sz="quarter" idx="12"/>
          </p:nvPr>
        </p:nvSpPr>
        <p:spPr/>
        <p:txBody>
          <a:bodyPr/>
          <a:lstStyle/>
          <a:p>
            <a:fld id="{D495E168-DA5E-4888-8D8A-92B118324C14}" type="slidenum">
              <a:rPr lang="ru-RU" smtClean="0"/>
              <a:t>19</a:t>
            </a:fld>
            <a:endParaRPr lang="ru-RU" dirty="0"/>
          </a:p>
        </p:txBody>
      </p:sp>
      <p:sp>
        <p:nvSpPr>
          <p:cNvPr id="6" name="TextBox 5">
            <a:extLst>
              <a:ext uri="{FF2B5EF4-FFF2-40B4-BE49-F238E27FC236}">
                <a16:creationId xmlns:a16="http://schemas.microsoft.com/office/drawing/2014/main" id="{62CA5BE0-8FF2-EBA7-7A92-540CE794D6AD}"/>
              </a:ext>
            </a:extLst>
          </p:cNvPr>
          <p:cNvSpPr txBox="1"/>
          <p:nvPr/>
        </p:nvSpPr>
        <p:spPr>
          <a:xfrm>
            <a:off x="1250303" y="720401"/>
            <a:ext cx="9423918" cy="923330"/>
          </a:xfrm>
          <a:prstGeom prst="rect">
            <a:avLst/>
          </a:prstGeom>
          <a:noFill/>
        </p:spPr>
        <p:txBody>
          <a:bodyPr wrap="square" rtlCol="0">
            <a:spAutoFit/>
          </a:bodyPr>
          <a:lstStyle/>
          <a:p>
            <a:r>
              <a:rPr lang="en-US" dirty="0">
                <a:solidFill>
                  <a:srgbClr val="D30F64"/>
                </a:solidFill>
              </a:rPr>
              <a:t>11.Are there any particular sectors that have shown substantial investment in multiple districts between FY 2021 and 2022?</a:t>
            </a:r>
          </a:p>
          <a:p>
            <a:endParaRPr lang="en-IN" dirty="0">
              <a:solidFill>
                <a:srgbClr val="D30F64"/>
              </a:solidFill>
            </a:endParaRPr>
          </a:p>
        </p:txBody>
      </p:sp>
      <p:pic>
        <p:nvPicPr>
          <p:cNvPr id="4" name="Picture 3">
            <a:extLst>
              <a:ext uri="{FF2B5EF4-FFF2-40B4-BE49-F238E27FC236}">
                <a16:creationId xmlns:a16="http://schemas.microsoft.com/office/drawing/2014/main" id="{EA6E7379-82AC-F368-701D-A45725475FB2}"/>
              </a:ext>
            </a:extLst>
          </p:cNvPr>
          <p:cNvPicPr>
            <a:picLocks noChangeAspect="1"/>
          </p:cNvPicPr>
          <p:nvPr/>
        </p:nvPicPr>
        <p:blipFill>
          <a:blip r:embed="rId2"/>
          <a:stretch>
            <a:fillRect/>
          </a:stretch>
        </p:blipFill>
        <p:spPr>
          <a:xfrm>
            <a:off x="720696" y="2701725"/>
            <a:ext cx="5730737" cy="30404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 Placeholder 3">
            <a:extLst>
              <a:ext uri="{FF2B5EF4-FFF2-40B4-BE49-F238E27FC236}">
                <a16:creationId xmlns:a16="http://schemas.microsoft.com/office/drawing/2014/main" id="{915E8360-42AD-206C-8043-67844159DC43}"/>
              </a:ext>
            </a:extLst>
          </p:cNvPr>
          <p:cNvSpPr txBox="1">
            <a:spLocks/>
          </p:cNvSpPr>
          <p:nvPr/>
        </p:nvSpPr>
        <p:spPr>
          <a:xfrm>
            <a:off x="6960635" y="2466205"/>
            <a:ext cx="4002834" cy="304044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D30F64"/>
                </a:solidFill>
              </a:rPr>
              <a:t>Food Processing</a:t>
            </a:r>
          </a:p>
          <a:p>
            <a:endParaRPr lang="en-US" sz="1600" dirty="0">
              <a:solidFill>
                <a:srgbClr val="D30F64"/>
              </a:solidFill>
            </a:endParaRPr>
          </a:p>
          <a:p>
            <a:r>
              <a:rPr lang="en-US" sz="1600" dirty="0">
                <a:solidFill>
                  <a:srgbClr val="D30F64"/>
                </a:solidFill>
              </a:rPr>
              <a:t>Cement, Concrete &amp; Fly Ash Bricks</a:t>
            </a:r>
          </a:p>
          <a:p>
            <a:endParaRPr lang="en-US" sz="1600" dirty="0">
              <a:solidFill>
                <a:srgbClr val="D30F64"/>
              </a:solidFill>
            </a:endParaRPr>
          </a:p>
          <a:p>
            <a:r>
              <a:rPr lang="en-US" sz="1600" dirty="0">
                <a:solidFill>
                  <a:srgbClr val="D30F64"/>
                </a:solidFill>
              </a:rPr>
              <a:t> Others</a:t>
            </a:r>
          </a:p>
          <a:p>
            <a:endParaRPr lang="en-US" sz="1600" dirty="0">
              <a:solidFill>
                <a:srgbClr val="D30F64"/>
              </a:solidFill>
            </a:endParaRPr>
          </a:p>
          <a:p>
            <a:r>
              <a:rPr lang="en-US" sz="1600" dirty="0" err="1">
                <a:solidFill>
                  <a:srgbClr val="D30F64"/>
                </a:solidFill>
              </a:rPr>
              <a:t>Agro</a:t>
            </a:r>
            <a:r>
              <a:rPr lang="en-US" sz="1600" dirty="0">
                <a:solidFill>
                  <a:srgbClr val="D30F64"/>
                </a:solidFill>
              </a:rPr>
              <a:t> Based inclusive Cold Storage</a:t>
            </a:r>
          </a:p>
          <a:p>
            <a:endParaRPr lang="en-US" sz="1600" dirty="0">
              <a:solidFill>
                <a:srgbClr val="D30F64"/>
              </a:solidFill>
            </a:endParaRPr>
          </a:p>
          <a:p>
            <a:r>
              <a:rPr lang="en-US" sz="1600" dirty="0">
                <a:solidFill>
                  <a:srgbClr val="D30F64"/>
                </a:solidFill>
              </a:rPr>
              <a:t>Engineering     </a:t>
            </a:r>
            <a:endParaRPr lang="en-US" sz="2400" dirty="0">
              <a:solidFill>
                <a:srgbClr val="D30F64"/>
              </a:solidFill>
            </a:endParaRPr>
          </a:p>
          <a:p>
            <a:pPr marL="0" indent="0">
              <a:buFont typeface="Arial" panose="020B0604020202020204" pitchFamily="34" charset="0"/>
              <a:buNone/>
            </a:pPr>
            <a:endParaRPr lang="ru-RU" sz="2400" dirty="0">
              <a:solidFill>
                <a:srgbClr val="D30F64"/>
              </a:solidFill>
            </a:endParaRPr>
          </a:p>
        </p:txBody>
      </p:sp>
    </p:spTree>
    <p:extLst>
      <p:ext uri="{BB962C8B-B14F-4D97-AF65-F5344CB8AC3E}">
        <p14:creationId xmlns:p14="http://schemas.microsoft.com/office/powerpoint/2010/main" val="3561027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830067" y="526539"/>
            <a:ext cx="4503295" cy="782638"/>
          </a:xfrm>
        </p:spPr>
        <p:txBody>
          <a:bodyPr/>
          <a:lstStyle/>
          <a:p>
            <a:pPr algn="ctr"/>
            <a:r>
              <a:rPr lang="en-US" dirty="0"/>
              <a:t>Objectives</a:t>
            </a:r>
            <a:endParaRPr lang="ru-RU" dirty="0"/>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763392" y="2006820"/>
            <a:ext cx="4941703" cy="4175124"/>
          </a:xfrm>
        </p:spPr>
        <p:txBody>
          <a:bodyPr>
            <a:normAutofit/>
          </a:bodyPr>
          <a:lstStyle/>
          <a:p>
            <a:r>
              <a:rPr lang="en-US" sz="1600" dirty="0">
                <a:solidFill>
                  <a:srgbClr val="D30F64"/>
                </a:solidFill>
              </a:rPr>
              <a:t>Analyze document and E-Stamp registrations' volume and value across 33 districts.</a:t>
            </a:r>
          </a:p>
          <a:p>
            <a:pPr marL="0" indent="0">
              <a:buNone/>
            </a:pPr>
            <a:endParaRPr lang="en-US" sz="1600" dirty="0">
              <a:solidFill>
                <a:srgbClr val="D30F64"/>
              </a:solidFill>
            </a:endParaRPr>
          </a:p>
          <a:p>
            <a:r>
              <a:rPr lang="en-US" sz="1600" dirty="0">
                <a:solidFill>
                  <a:srgbClr val="D30F64"/>
                </a:solidFill>
              </a:rPr>
              <a:t>Identify seasonal or cyclical patterns in registration revenues.</a:t>
            </a:r>
          </a:p>
          <a:p>
            <a:endParaRPr lang="en-US" sz="1600" dirty="0">
              <a:solidFill>
                <a:srgbClr val="D30F64"/>
              </a:solidFill>
            </a:endParaRPr>
          </a:p>
          <a:p>
            <a:r>
              <a:rPr lang="en-US" sz="1600" dirty="0">
                <a:solidFill>
                  <a:srgbClr val="D30F64"/>
                </a:solidFill>
              </a:rPr>
              <a:t>Evaluate vehicle sales trends by fuel type and vehicle class, considering district-level preferences.</a:t>
            </a:r>
          </a:p>
          <a:p>
            <a:endParaRPr lang="en-US" sz="1600" dirty="0">
              <a:solidFill>
                <a:srgbClr val="D30F64"/>
              </a:solidFill>
            </a:endParaRPr>
          </a:p>
          <a:p>
            <a:r>
              <a:rPr lang="en-US" sz="1600" dirty="0">
                <a:solidFill>
                  <a:srgbClr val="D30F64"/>
                </a:solidFill>
              </a:rPr>
              <a:t>Analyze sectors with substantial investment and their economic impact, assessing the effectiveness of district-specific investments</a:t>
            </a:r>
            <a:r>
              <a:rPr lang="en-US" sz="1800" dirty="0">
                <a:solidFill>
                  <a:srgbClr val="D30F64"/>
                </a:solidFill>
              </a:rPr>
              <a:t>.</a:t>
            </a:r>
            <a:endParaRPr lang="ru-RU" sz="1800" dirty="0">
              <a:solidFill>
                <a:srgbClr val="D30F64"/>
              </a:solidFill>
            </a:endParaRPr>
          </a:p>
          <a:p>
            <a:endParaRPr lang="ru-RU" dirty="0"/>
          </a:p>
        </p:txBody>
      </p:sp>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2</a:t>
            </a:fld>
            <a:endParaRPr lang="ru-RU" dirty="0"/>
          </a:p>
        </p:txBody>
      </p:sp>
      <p:pic>
        <p:nvPicPr>
          <p:cNvPr id="15" name="Picture Placeholder 14">
            <a:extLst>
              <a:ext uri="{FF2B5EF4-FFF2-40B4-BE49-F238E27FC236}">
                <a16:creationId xmlns:a16="http://schemas.microsoft.com/office/drawing/2014/main" id="{3C50D159-6B63-704C-A357-60F59F245A69}"/>
              </a:ext>
            </a:extLst>
          </p:cNvPr>
          <p:cNvPicPr>
            <a:picLocks noGrp="1" noChangeAspect="1"/>
          </p:cNvPicPr>
          <p:nvPr>
            <p:ph type="pic" sz="quarter" idx="18"/>
          </p:nvPr>
        </p:nvPicPr>
        <p:blipFill rotWithShape="1">
          <a:blip r:embed="rId3"/>
          <a:srcRect l="1886" r="-18"/>
          <a:stretch/>
        </p:blipFill>
        <p:spPr>
          <a:xfrm>
            <a:off x="5771770" y="1483675"/>
            <a:ext cx="6421408" cy="3438427"/>
          </a:xfrm>
        </p:spPr>
      </p:pic>
    </p:spTree>
    <p:custDataLst>
      <p:tags r:id="rId1"/>
    </p:custDataLst>
    <p:extLst>
      <p:ext uri="{BB962C8B-B14F-4D97-AF65-F5344CB8AC3E}">
        <p14:creationId xmlns:p14="http://schemas.microsoft.com/office/powerpoint/2010/main" val="202353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5CC89D-26FC-6EC3-C4EB-9C8A943851EA}"/>
              </a:ext>
            </a:extLst>
          </p:cNvPr>
          <p:cNvSpPr>
            <a:spLocks noGrp="1"/>
          </p:cNvSpPr>
          <p:nvPr>
            <p:ph type="sldNum" sz="quarter" idx="12"/>
          </p:nvPr>
        </p:nvSpPr>
        <p:spPr/>
        <p:txBody>
          <a:bodyPr/>
          <a:lstStyle/>
          <a:p>
            <a:fld id="{D495E168-DA5E-4888-8D8A-92B118324C14}" type="slidenum">
              <a:rPr lang="ru-RU" smtClean="0"/>
              <a:t>20</a:t>
            </a:fld>
            <a:endParaRPr lang="ru-RU" dirty="0"/>
          </a:p>
        </p:txBody>
      </p:sp>
      <p:sp>
        <p:nvSpPr>
          <p:cNvPr id="6" name="TextBox 5">
            <a:extLst>
              <a:ext uri="{FF2B5EF4-FFF2-40B4-BE49-F238E27FC236}">
                <a16:creationId xmlns:a16="http://schemas.microsoft.com/office/drawing/2014/main" id="{62CA5BE0-8FF2-EBA7-7A92-540CE794D6AD}"/>
              </a:ext>
            </a:extLst>
          </p:cNvPr>
          <p:cNvSpPr txBox="1"/>
          <p:nvPr/>
        </p:nvSpPr>
        <p:spPr>
          <a:xfrm>
            <a:off x="1091190" y="676056"/>
            <a:ext cx="9713168" cy="646331"/>
          </a:xfrm>
          <a:prstGeom prst="rect">
            <a:avLst/>
          </a:prstGeom>
          <a:noFill/>
        </p:spPr>
        <p:txBody>
          <a:bodyPr wrap="square" rtlCol="0">
            <a:spAutoFit/>
          </a:bodyPr>
          <a:lstStyle/>
          <a:p>
            <a:r>
              <a:rPr lang="en-US" dirty="0">
                <a:solidFill>
                  <a:srgbClr val="D30F64"/>
                </a:solidFill>
              </a:rPr>
              <a:t>12.Can we identify any seasonal patterns or cyclicality in the investment trends for specific sectors? Do certain sectors experience higher investments during particular months? </a:t>
            </a:r>
            <a:endParaRPr lang="en-IN" dirty="0">
              <a:solidFill>
                <a:srgbClr val="D30F64"/>
              </a:solidFill>
            </a:endParaRPr>
          </a:p>
        </p:txBody>
      </p:sp>
      <p:sp>
        <p:nvSpPr>
          <p:cNvPr id="12" name="Text Placeholder 3">
            <a:extLst>
              <a:ext uri="{FF2B5EF4-FFF2-40B4-BE49-F238E27FC236}">
                <a16:creationId xmlns:a16="http://schemas.microsoft.com/office/drawing/2014/main" id="{7CB24E0C-6D85-A3DA-7173-454EE27F7EBE}"/>
              </a:ext>
            </a:extLst>
          </p:cNvPr>
          <p:cNvSpPr txBox="1">
            <a:spLocks/>
          </p:cNvSpPr>
          <p:nvPr/>
        </p:nvSpPr>
        <p:spPr>
          <a:xfrm>
            <a:off x="5821006" y="2292568"/>
            <a:ext cx="5673175" cy="388937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D30F64"/>
                </a:solidFill>
              </a:rPr>
              <a:t>June: Agriculture sector garnered the highest investments, with a 2-month shift.</a:t>
            </a:r>
          </a:p>
          <a:p>
            <a:endParaRPr lang="en-US" sz="1600" dirty="0">
              <a:solidFill>
                <a:srgbClr val="D30F64"/>
              </a:solidFill>
            </a:endParaRPr>
          </a:p>
          <a:p>
            <a:r>
              <a:rPr lang="en-US" sz="1600" dirty="0">
                <a:solidFill>
                  <a:srgbClr val="D30F64"/>
                </a:solidFill>
              </a:rPr>
              <a:t>February: Real Estate sector recorded its peak investments.</a:t>
            </a:r>
          </a:p>
          <a:p>
            <a:endParaRPr lang="en-US" sz="1600" dirty="0">
              <a:solidFill>
                <a:srgbClr val="D30F64"/>
              </a:solidFill>
            </a:endParaRPr>
          </a:p>
          <a:p>
            <a:r>
              <a:rPr lang="en-US" sz="1600" dirty="0">
                <a:solidFill>
                  <a:srgbClr val="D30F64"/>
                </a:solidFill>
              </a:rPr>
              <a:t>September: Textile sector saw maximum investments.</a:t>
            </a:r>
          </a:p>
          <a:p>
            <a:endParaRPr lang="en-US" sz="1600" dirty="0">
              <a:solidFill>
                <a:srgbClr val="D30F64"/>
              </a:solidFill>
            </a:endParaRPr>
          </a:p>
          <a:p>
            <a:r>
              <a:rPr lang="en-US" sz="1600" dirty="0">
                <a:solidFill>
                  <a:srgbClr val="D30F64"/>
                </a:solidFill>
              </a:rPr>
              <a:t>April and September: R &amp; D sector attracted the most investments.</a:t>
            </a:r>
          </a:p>
          <a:p>
            <a:pPr marL="0" indent="0">
              <a:buNone/>
            </a:pPr>
            <a:endParaRPr lang="en-US" sz="1600" dirty="0">
              <a:solidFill>
                <a:srgbClr val="D30F64"/>
              </a:solidFill>
            </a:endParaRPr>
          </a:p>
          <a:p>
            <a:r>
              <a:rPr lang="en-US" sz="1600" dirty="0">
                <a:solidFill>
                  <a:srgbClr val="D30F64"/>
                </a:solidFill>
              </a:rPr>
              <a:t>September: Wood &amp; Leather sector received the highest investments.</a:t>
            </a:r>
          </a:p>
          <a:p>
            <a:endParaRPr lang="en-US" sz="1600" dirty="0">
              <a:solidFill>
                <a:srgbClr val="D30F64"/>
              </a:solidFill>
            </a:endParaRPr>
          </a:p>
          <a:p>
            <a:pPr marL="0" indent="0">
              <a:buNone/>
            </a:pPr>
            <a:endParaRPr lang="en-US" sz="1600" dirty="0">
              <a:solidFill>
                <a:srgbClr val="D30F64"/>
              </a:solidFill>
            </a:endParaRPr>
          </a:p>
          <a:p>
            <a:pPr marL="0" indent="0">
              <a:buNone/>
            </a:pPr>
            <a:endParaRPr lang="en-US" sz="1600" dirty="0">
              <a:solidFill>
                <a:srgbClr val="D30F64"/>
              </a:solidFill>
            </a:endParaRPr>
          </a:p>
          <a:p>
            <a:pPr marL="0" indent="0">
              <a:buNone/>
            </a:pPr>
            <a:endParaRPr lang="en-US" sz="1600" dirty="0">
              <a:solidFill>
                <a:srgbClr val="D30F64"/>
              </a:solidFill>
            </a:endParaRPr>
          </a:p>
          <a:p>
            <a:pPr marL="0" indent="0">
              <a:buNone/>
            </a:pPr>
            <a:endParaRPr lang="en-US" sz="1600" dirty="0">
              <a:solidFill>
                <a:srgbClr val="D30F64"/>
              </a:solidFill>
            </a:endParaRPr>
          </a:p>
          <a:p>
            <a:pPr marL="0" indent="0">
              <a:buNone/>
            </a:pPr>
            <a:endParaRPr lang="en-US" sz="1600" dirty="0">
              <a:solidFill>
                <a:srgbClr val="D30F64"/>
              </a:solidFill>
            </a:endParaRPr>
          </a:p>
          <a:p>
            <a:pPr marL="0" indent="0">
              <a:buNone/>
            </a:pPr>
            <a:endParaRPr lang="en-US" sz="2400" dirty="0">
              <a:solidFill>
                <a:srgbClr val="D30F64"/>
              </a:solidFill>
            </a:endParaRPr>
          </a:p>
          <a:p>
            <a:pPr marL="0" indent="0">
              <a:buNone/>
            </a:pPr>
            <a:endParaRPr lang="en-US" sz="2400" dirty="0">
              <a:solidFill>
                <a:srgbClr val="D30F64"/>
              </a:solidFill>
            </a:endParaRPr>
          </a:p>
          <a:p>
            <a:pPr marL="0" indent="0">
              <a:buFont typeface="Arial" panose="020B0604020202020204" pitchFamily="34" charset="0"/>
              <a:buNone/>
            </a:pPr>
            <a:endParaRPr lang="ru-RU" sz="2400" dirty="0">
              <a:solidFill>
                <a:srgbClr val="D30F64"/>
              </a:solidFill>
            </a:endParaRPr>
          </a:p>
        </p:txBody>
      </p:sp>
      <p:pic>
        <p:nvPicPr>
          <p:cNvPr id="5" name="Picture 4">
            <a:extLst>
              <a:ext uri="{FF2B5EF4-FFF2-40B4-BE49-F238E27FC236}">
                <a16:creationId xmlns:a16="http://schemas.microsoft.com/office/drawing/2014/main" id="{46A02B50-5E2A-601F-8923-6AED406C9738}"/>
              </a:ext>
            </a:extLst>
          </p:cNvPr>
          <p:cNvPicPr>
            <a:picLocks noChangeAspect="1"/>
          </p:cNvPicPr>
          <p:nvPr/>
        </p:nvPicPr>
        <p:blipFill>
          <a:blip r:embed="rId2"/>
          <a:stretch>
            <a:fillRect/>
          </a:stretch>
        </p:blipFill>
        <p:spPr>
          <a:xfrm>
            <a:off x="697819" y="2292568"/>
            <a:ext cx="4694852" cy="39546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18962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idx="4294967295"/>
          </p:nvPr>
        </p:nvSpPr>
        <p:spPr>
          <a:xfrm>
            <a:off x="811311" y="318303"/>
            <a:ext cx="10515600" cy="676275"/>
          </a:xfrm>
        </p:spPr>
        <p:txBody>
          <a:bodyPr/>
          <a:lstStyle/>
          <a:p>
            <a:r>
              <a:rPr lang="en-US" dirty="0"/>
              <a:t>Key Insights</a:t>
            </a:r>
            <a:endParaRPr lang="ru-RU"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21</a:t>
            </a:fld>
            <a:endParaRPr lang="ru-RU" dirty="0"/>
          </a:p>
        </p:txBody>
      </p:sp>
      <p:sp>
        <p:nvSpPr>
          <p:cNvPr id="9" name="TextBox 8">
            <a:extLst>
              <a:ext uri="{FF2B5EF4-FFF2-40B4-BE49-F238E27FC236}">
                <a16:creationId xmlns:a16="http://schemas.microsoft.com/office/drawing/2014/main" id="{5174C4E4-9B63-C058-B873-C25E3D91B6AF}"/>
              </a:ext>
            </a:extLst>
          </p:cNvPr>
          <p:cNvSpPr txBox="1"/>
          <p:nvPr/>
        </p:nvSpPr>
        <p:spPr>
          <a:xfrm>
            <a:off x="408992" y="1358747"/>
            <a:ext cx="11374016" cy="5078313"/>
          </a:xfrm>
          <a:prstGeom prst="rect">
            <a:avLst/>
          </a:prstGeom>
          <a:noFill/>
        </p:spPr>
        <p:txBody>
          <a:bodyPr wrap="square" rtlCol="0">
            <a:spAutoFit/>
          </a:bodyPr>
          <a:lstStyle/>
          <a:p>
            <a:pPr algn="l"/>
            <a:r>
              <a:rPr lang="en-US" b="1" i="0" dirty="0">
                <a:solidFill>
                  <a:srgbClr val="D30F64"/>
                </a:solidFill>
                <a:effectLst/>
                <a:latin typeface="Söhne"/>
              </a:rPr>
              <a:t>E-Stamp Challan System Efficiency:</a:t>
            </a:r>
          </a:p>
          <a:p>
            <a:pPr algn="l"/>
            <a:endParaRPr lang="en-US" b="0" i="0" dirty="0">
              <a:solidFill>
                <a:srgbClr val="D30F64"/>
              </a:solidFill>
              <a:effectLst/>
              <a:latin typeface="Söhne"/>
            </a:endParaRPr>
          </a:p>
          <a:p>
            <a:pPr marL="742950" lvl="1" indent="-285750" algn="l">
              <a:buFont typeface="Arial" panose="020B0604020202020204" pitchFamily="34" charset="0"/>
              <a:buChar char="•"/>
            </a:pPr>
            <a:r>
              <a:rPr lang="en-US" b="0" i="0" dirty="0">
                <a:solidFill>
                  <a:srgbClr val="D30F64"/>
                </a:solidFill>
                <a:effectLst/>
                <a:latin typeface="Söhne"/>
              </a:rPr>
              <a:t>Implementation of the E-Stamp Challan system streamlined revenue collection and significantly boosted revenue generation.</a:t>
            </a:r>
          </a:p>
          <a:p>
            <a:pPr marL="742950" lvl="1" indent="-285750" algn="l">
              <a:buFont typeface="Arial" panose="020B0604020202020204" pitchFamily="34" charset="0"/>
              <a:buChar char="•"/>
            </a:pPr>
            <a:r>
              <a:rPr lang="en-US" b="0" i="0" dirty="0">
                <a:solidFill>
                  <a:srgbClr val="D30F64"/>
                </a:solidFill>
                <a:effectLst/>
                <a:latin typeface="Söhne"/>
              </a:rPr>
              <a:t>This demonstrates the system's efficiency and highlights its potential for further financial growth.</a:t>
            </a:r>
          </a:p>
          <a:p>
            <a:pPr marL="742950" lvl="1" indent="-285750" algn="l">
              <a:buFont typeface="Arial" panose="020B0604020202020204" pitchFamily="34" charset="0"/>
              <a:buChar char="•"/>
            </a:pPr>
            <a:endParaRPr lang="en-US" b="0" i="0" dirty="0">
              <a:solidFill>
                <a:srgbClr val="D30F64"/>
              </a:solidFill>
              <a:effectLst/>
              <a:latin typeface="Söhne"/>
            </a:endParaRPr>
          </a:p>
          <a:p>
            <a:pPr algn="l"/>
            <a:r>
              <a:rPr lang="en-US" b="1" i="0" dirty="0">
                <a:solidFill>
                  <a:srgbClr val="D30F64"/>
                </a:solidFill>
                <a:effectLst/>
                <a:latin typeface="Söhne"/>
              </a:rPr>
              <a:t>Rise in Demand for Sustainable Transportation:</a:t>
            </a:r>
          </a:p>
          <a:p>
            <a:pPr algn="l"/>
            <a:endParaRPr lang="en-US" b="0" i="0" dirty="0">
              <a:solidFill>
                <a:srgbClr val="D30F64"/>
              </a:solidFill>
              <a:effectLst/>
              <a:latin typeface="Söhne"/>
            </a:endParaRPr>
          </a:p>
          <a:p>
            <a:pPr marL="742950" lvl="1" indent="-285750" algn="l">
              <a:buFont typeface="Arial" panose="020B0604020202020204" pitchFamily="34" charset="0"/>
              <a:buChar char="•"/>
            </a:pPr>
            <a:r>
              <a:rPr lang="en-US" b="0" i="0" dirty="0">
                <a:solidFill>
                  <a:srgbClr val="D30F64"/>
                </a:solidFill>
                <a:effectLst/>
                <a:latin typeface="Söhne"/>
              </a:rPr>
              <a:t>A remarkable surge in demand for electric vehicles (EVs) and alternative fuels like CNG and ethanol underscores the substantial investment and growth potential in the sustainable transportation sector.</a:t>
            </a:r>
          </a:p>
          <a:p>
            <a:pPr marL="742950" lvl="1" indent="-285750" algn="l">
              <a:buFont typeface="Arial" panose="020B0604020202020204" pitchFamily="34" charset="0"/>
              <a:buChar char="•"/>
            </a:pPr>
            <a:r>
              <a:rPr lang="en-US" b="0" i="0" dirty="0">
                <a:solidFill>
                  <a:srgbClr val="D30F64"/>
                </a:solidFill>
                <a:effectLst/>
                <a:latin typeface="Söhne"/>
              </a:rPr>
              <a:t>This shift reflects a robust transition towards eco-friendly mobility solutions.</a:t>
            </a:r>
          </a:p>
          <a:p>
            <a:pPr marL="742950" lvl="1" indent="-285750" algn="l">
              <a:buFont typeface="Arial" panose="020B0604020202020204" pitchFamily="34" charset="0"/>
              <a:buChar char="•"/>
            </a:pPr>
            <a:endParaRPr lang="en-US" b="0" i="0" dirty="0">
              <a:solidFill>
                <a:srgbClr val="D30F64"/>
              </a:solidFill>
              <a:effectLst/>
              <a:latin typeface="Söhne"/>
            </a:endParaRPr>
          </a:p>
          <a:p>
            <a:pPr algn="l"/>
            <a:r>
              <a:rPr lang="en-US" b="1" i="0" dirty="0">
                <a:solidFill>
                  <a:srgbClr val="D30F64"/>
                </a:solidFill>
                <a:effectLst/>
                <a:latin typeface="Söhne"/>
              </a:rPr>
              <a:t>Consistent Growth Sectors:</a:t>
            </a:r>
          </a:p>
          <a:p>
            <a:pPr algn="l"/>
            <a:endParaRPr lang="en-US" b="0" i="0" dirty="0">
              <a:solidFill>
                <a:srgbClr val="D30F64"/>
              </a:solidFill>
              <a:effectLst/>
              <a:latin typeface="Söhne"/>
            </a:endParaRPr>
          </a:p>
          <a:p>
            <a:pPr marL="742950" lvl="1" indent="-285750" algn="l">
              <a:buFont typeface="Arial" panose="020B0604020202020204" pitchFamily="34" charset="0"/>
              <a:buChar char="•"/>
            </a:pPr>
            <a:r>
              <a:rPr lang="en-US" b="0" i="0" dirty="0">
                <a:solidFill>
                  <a:srgbClr val="D30F64"/>
                </a:solidFill>
                <a:effectLst/>
                <a:latin typeface="Söhne"/>
              </a:rPr>
              <a:t>Sectors such as Electrical and Electronic Products, Food Processing, Plastic and Rubber, and Research and Development have consistently demonstrated steady growth in investment.</a:t>
            </a:r>
          </a:p>
          <a:p>
            <a:pPr marL="742950" lvl="1" indent="-285750" algn="l">
              <a:buFont typeface="Arial" panose="020B0604020202020204" pitchFamily="34" charset="0"/>
              <a:buChar char="•"/>
            </a:pPr>
            <a:r>
              <a:rPr lang="en-US" b="0" i="0" dirty="0">
                <a:solidFill>
                  <a:srgbClr val="D30F64"/>
                </a:solidFill>
                <a:effectLst/>
                <a:latin typeface="Söhne"/>
              </a:rPr>
              <a:t>Their sustained upward trajectory presents promising opportunities for ongoing expansion and economic development.</a:t>
            </a:r>
          </a:p>
        </p:txBody>
      </p:sp>
    </p:spTree>
    <p:extLst>
      <p:ext uri="{BB962C8B-B14F-4D97-AF65-F5344CB8AC3E}">
        <p14:creationId xmlns:p14="http://schemas.microsoft.com/office/powerpoint/2010/main" val="3953500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idx="4294967295"/>
          </p:nvPr>
        </p:nvSpPr>
        <p:spPr>
          <a:xfrm>
            <a:off x="811311" y="318303"/>
            <a:ext cx="10515600" cy="676275"/>
          </a:xfrm>
        </p:spPr>
        <p:txBody>
          <a:bodyPr/>
          <a:lstStyle/>
          <a:p>
            <a:r>
              <a:rPr lang="en-US" dirty="0"/>
              <a:t>Key Insights</a:t>
            </a:r>
            <a:endParaRPr lang="ru-RU"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22</a:t>
            </a:fld>
            <a:endParaRPr lang="ru-RU" dirty="0"/>
          </a:p>
        </p:txBody>
      </p:sp>
      <p:sp>
        <p:nvSpPr>
          <p:cNvPr id="9" name="TextBox 8">
            <a:extLst>
              <a:ext uri="{FF2B5EF4-FFF2-40B4-BE49-F238E27FC236}">
                <a16:creationId xmlns:a16="http://schemas.microsoft.com/office/drawing/2014/main" id="{5174C4E4-9B63-C058-B873-C25E3D91B6AF}"/>
              </a:ext>
            </a:extLst>
          </p:cNvPr>
          <p:cNvSpPr txBox="1"/>
          <p:nvPr/>
        </p:nvSpPr>
        <p:spPr>
          <a:xfrm>
            <a:off x="408992" y="1436916"/>
            <a:ext cx="11374016" cy="3908762"/>
          </a:xfrm>
          <a:prstGeom prst="rect">
            <a:avLst/>
          </a:prstGeom>
          <a:noFill/>
        </p:spPr>
        <p:txBody>
          <a:bodyPr wrap="square" rtlCol="0">
            <a:spAutoFit/>
          </a:bodyPr>
          <a:lstStyle/>
          <a:p>
            <a:pPr algn="l"/>
            <a:endParaRPr lang="en-US" sz="1600" b="0" i="0" dirty="0">
              <a:solidFill>
                <a:srgbClr val="D30F64"/>
              </a:solidFill>
              <a:effectLst/>
              <a:latin typeface="Söhne"/>
            </a:endParaRPr>
          </a:p>
          <a:p>
            <a:pPr algn="l"/>
            <a:r>
              <a:rPr lang="en-US" b="1" i="0" dirty="0">
                <a:solidFill>
                  <a:srgbClr val="D30F64"/>
                </a:solidFill>
                <a:effectLst/>
                <a:latin typeface="Söhne"/>
              </a:rPr>
              <a:t>Key Growth Sectors with Employment Opportunities:</a:t>
            </a:r>
          </a:p>
          <a:p>
            <a:pPr algn="l"/>
            <a:endParaRPr lang="en-US" b="0" i="0" dirty="0">
              <a:solidFill>
                <a:srgbClr val="D30F64"/>
              </a:solidFill>
              <a:effectLst/>
              <a:latin typeface="Söhne"/>
            </a:endParaRPr>
          </a:p>
          <a:p>
            <a:pPr marL="742950" lvl="1" indent="-285750" algn="l">
              <a:buFont typeface="Arial" panose="020B0604020202020204" pitchFamily="34" charset="0"/>
              <a:buChar char="•"/>
            </a:pPr>
            <a:r>
              <a:rPr lang="en-US" b="0" i="0" dirty="0">
                <a:solidFill>
                  <a:srgbClr val="D30F64"/>
                </a:solidFill>
                <a:effectLst/>
                <a:latin typeface="Söhne"/>
              </a:rPr>
              <a:t>The top six sectors—Real Estate, Industrial Parks and IT Buildings, Pharmaceuticals and Chemicals, Engineering, Food Processing, Plastic and Rubber, and R&amp;D—have not only exhibited remarkable growth but also offer significant job opportunities.</a:t>
            </a:r>
          </a:p>
          <a:p>
            <a:pPr marL="742950" lvl="1" indent="-285750" algn="l">
              <a:buFont typeface="Arial" panose="020B0604020202020204" pitchFamily="34" charset="0"/>
              <a:buChar char="•"/>
            </a:pPr>
            <a:r>
              <a:rPr lang="en-US" b="0" i="0" dirty="0">
                <a:solidFill>
                  <a:srgbClr val="D30F64"/>
                </a:solidFill>
                <a:effectLst/>
                <a:latin typeface="Söhne"/>
              </a:rPr>
              <a:t>Their expansion fuels economic development while providing extensive employment prospects, playing a pivotal role in shaping a prosperous future.</a:t>
            </a:r>
          </a:p>
          <a:p>
            <a:pPr marL="742950" lvl="1" indent="-285750" algn="l">
              <a:buFont typeface="Arial" panose="020B0604020202020204" pitchFamily="34" charset="0"/>
              <a:buChar char="•"/>
            </a:pPr>
            <a:endParaRPr lang="en-US" b="0" i="0" dirty="0">
              <a:solidFill>
                <a:srgbClr val="D30F64"/>
              </a:solidFill>
              <a:effectLst/>
              <a:latin typeface="Söhne"/>
            </a:endParaRPr>
          </a:p>
          <a:p>
            <a:pPr algn="l"/>
            <a:r>
              <a:rPr lang="en-US" b="1" i="0" dirty="0">
                <a:solidFill>
                  <a:srgbClr val="D30F64"/>
                </a:solidFill>
                <a:effectLst/>
                <a:latin typeface="Söhne"/>
              </a:rPr>
              <a:t>Preference for Brand New Vehicles:</a:t>
            </a:r>
          </a:p>
          <a:p>
            <a:pPr algn="l"/>
            <a:endParaRPr lang="en-US" b="0" i="0" dirty="0">
              <a:solidFill>
                <a:srgbClr val="D30F64"/>
              </a:solidFill>
              <a:effectLst/>
              <a:latin typeface="Söhne"/>
            </a:endParaRPr>
          </a:p>
          <a:p>
            <a:pPr marL="742950" lvl="1" indent="-285750" algn="l">
              <a:buFont typeface="Arial" panose="020B0604020202020204" pitchFamily="34" charset="0"/>
              <a:buChar char="•"/>
            </a:pPr>
            <a:r>
              <a:rPr lang="en-US" b="0" i="0" dirty="0">
                <a:solidFill>
                  <a:srgbClr val="D30F64"/>
                </a:solidFill>
                <a:effectLst/>
                <a:latin typeface="Söhne"/>
              </a:rPr>
              <a:t>Notably, a significant 93% of total vehicle sales consist of brand new vehicles, indicating a strong market preference for new and freshly manufactured automobiles.</a:t>
            </a:r>
          </a:p>
          <a:p>
            <a:endParaRPr lang="en-IN" sz="1600" dirty="0">
              <a:solidFill>
                <a:srgbClr val="D30F64"/>
              </a:solidFill>
            </a:endParaRPr>
          </a:p>
        </p:txBody>
      </p:sp>
    </p:spTree>
    <p:extLst>
      <p:ext uri="{BB962C8B-B14F-4D97-AF65-F5344CB8AC3E}">
        <p14:creationId xmlns:p14="http://schemas.microsoft.com/office/powerpoint/2010/main" val="1680421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idx="4294967295"/>
          </p:nvPr>
        </p:nvSpPr>
        <p:spPr>
          <a:xfrm>
            <a:off x="811311" y="318303"/>
            <a:ext cx="10515600" cy="676275"/>
          </a:xfrm>
        </p:spPr>
        <p:txBody>
          <a:bodyPr/>
          <a:lstStyle/>
          <a:p>
            <a:r>
              <a:rPr lang="en-US" dirty="0"/>
              <a:t>Recommendations :</a:t>
            </a:r>
            <a:endParaRPr lang="ru-RU"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23</a:t>
            </a:fld>
            <a:endParaRPr lang="ru-RU" dirty="0"/>
          </a:p>
        </p:txBody>
      </p:sp>
      <p:sp>
        <p:nvSpPr>
          <p:cNvPr id="9" name="TextBox 8">
            <a:extLst>
              <a:ext uri="{FF2B5EF4-FFF2-40B4-BE49-F238E27FC236}">
                <a16:creationId xmlns:a16="http://schemas.microsoft.com/office/drawing/2014/main" id="{5174C4E4-9B63-C058-B873-C25E3D91B6AF}"/>
              </a:ext>
            </a:extLst>
          </p:cNvPr>
          <p:cNvSpPr txBox="1"/>
          <p:nvPr/>
        </p:nvSpPr>
        <p:spPr>
          <a:xfrm>
            <a:off x="1026367" y="1559039"/>
            <a:ext cx="9330614" cy="4247317"/>
          </a:xfrm>
          <a:prstGeom prst="rect">
            <a:avLst/>
          </a:prstGeom>
          <a:noFill/>
        </p:spPr>
        <p:txBody>
          <a:bodyPr wrap="square" rtlCol="0">
            <a:spAutoFit/>
          </a:bodyPr>
          <a:lstStyle/>
          <a:p>
            <a:pPr algn="l"/>
            <a:r>
              <a:rPr lang="en-US" b="1" i="0" dirty="0">
                <a:solidFill>
                  <a:srgbClr val="D30F64"/>
                </a:solidFill>
                <a:effectLst/>
                <a:latin typeface="Söhne"/>
              </a:rPr>
              <a:t>Maximizing E-Stamp Challan System Adoption:</a:t>
            </a:r>
          </a:p>
          <a:p>
            <a:pPr algn="l"/>
            <a:endParaRPr lang="en-US" b="0" i="0" dirty="0">
              <a:solidFill>
                <a:srgbClr val="D30F64"/>
              </a:solidFill>
              <a:effectLst/>
              <a:latin typeface="Söhne"/>
            </a:endParaRPr>
          </a:p>
          <a:p>
            <a:pPr marL="285750" indent="-285750" algn="l">
              <a:buFont typeface="Arial" panose="020B0604020202020204" pitchFamily="34" charset="0"/>
              <a:buChar char="•"/>
            </a:pPr>
            <a:r>
              <a:rPr lang="en-US" b="0" i="0" dirty="0">
                <a:solidFill>
                  <a:srgbClr val="D30F64"/>
                </a:solidFill>
                <a:effectLst/>
                <a:latin typeface="Söhne"/>
              </a:rPr>
              <a:t>Offer incentives, conduct extensive awareness campaigns, and provide step-by-step guides to encourage wider adoption of the E-Stamp Challan system.</a:t>
            </a:r>
          </a:p>
          <a:p>
            <a:pPr marL="285750" indent="-285750" algn="l">
              <a:buFont typeface="Arial" panose="020B0604020202020204" pitchFamily="34" charset="0"/>
              <a:buChar char="•"/>
            </a:pPr>
            <a:endParaRPr lang="en-US" b="0" i="0" dirty="0">
              <a:solidFill>
                <a:srgbClr val="D30F64"/>
              </a:solidFill>
              <a:effectLst/>
              <a:latin typeface="Söhne"/>
            </a:endParaRPr>
          </a:p>
          <a:p>
            <a:pPr marL="285750" indent="-285750" algn="l">
              <a:buFont typeface="Arial" panose="020B0604020202020204" pitchFamily="34" charset="0"/>
              <a:buChar char="•"/>
            </a:pPr>
            <a:r>
              <a:rPr lang="en-US" b="0" i="0" dirty="0">
                <a:solidFill>
                  <a:srgbClr val="D30F64"/>
                </a:solidFill>
                <a:effectLst/>
                <a:latin typeface="Söhne"/>
              </a:rPr>
              <a:t>Implement a robust tracking application and introduce a chatbot for frequently asked questions (FAQs) to ensure quick and user-friendly assistance, thus promoting its usage.</a:t>
            </a:r>
          </a:p>
          <a:p>
            <a:pPr marL="285750" indent="-285750" algn="l">
              <a:buFont typeface="Arial" panose="020B0604020202020204" pitchFamily="34" charset="0"/>
              <a:buChar char="•"/>
            </a:pPr>
            <a:endParaRPr lang="en-US" b="1" i="0" dirty="0">
              <a:solidFill>
                <a:srgbClr val="D30F64"/>
              </a:solidFill>
              <a:effectLst/>
              <a:latin typeface="Söhne"/>
            </a:endParaRPr>
          </a:p>
          <a:p>
            <a:pPr algn="l"/>
            <a:r>
              <a:rPr lang="en-US" b="1" i="0" dirty="0">
                <a:solidFill>
                  <a:srgbClr val="D30F64"/>
                </a:solidFill>
                <a:effectLst/>
                <a:latin typeface="Söhne"/>
              </a:rPr>
              <a:t>Supporting Electric Vehicle (EV) Integration:</a:t>
            </a:r>
          </a:p>
          <a:p>
            <a:pPr algn="l"/>
            <a:endParaRPr lang="en-US" b="0" i="0" dirty="0">
              <a:solidFill>
                <a:srgbClr val="D30F64"/>
              </a:solidFill>
              <a:effectLst/>
              <a:latin typeface="Söhne"/>
            </a:endParaRPr>
          </a:p>
          <a:p>
            <a:pPr marL="285750" indent="-285750" algn="l">
              <a:buFont typeface="Arial" panose="020B0604020202020204" pitchFamily="34" charset="0"/>
              <a:buChar char="•"/>
            </a:pPr>
            <a:r>
              <a:rPr lang="en-US" b="0" i="0" dirty="0">
                <a:solidFill>
                  <a:srgbClr val="D30F64"/>
                </a:solidFill>
                <a:effectLst/>
                <a:latin typeface="Söhne"/>
              </a:rPr>
              <a:t>Proactively establish a comprehensive network of charging stations and develop necessary infrastructure to meet the growing demand for electric vehicles (EVs).</a:t>
            </a:r>
          </a:p>
          <a:p>
            <a:pPr marL="285750" indent="-285750" algn="l">
              <a:buFont typeface="Arial" panose="020B0604020202020204" pitchFamily="34" charset="0"/>
              <a:buChar char="•"/>
            </a:pPr>
            <a:endParaRPr lang="en-US" b="0" i="0" dirty="0">
              <a:solidFill>
                <a:srgbClr val="D30F64"/>
              </a:solidFill>
              <a:effectLst/>
              <a:latin typeface="Söhne"/>
            </a:endParaRPr>
          </a:p>
          <a:p>
            <a:pPr marL="285750" indent="-285750" algn="l">
              <a:buFont typeface="Arial" panose="020B0604020202020204" pitchFamily="34" charset="0"/>
              <a:buChar char="•"/>
            </a:pPr>
            <a:r>
              <a:rPr lang="en-US" b="0" i="0" dirty="0">
                <a:solidFill>
                  <a:srgbClr val="D30F64"/>
                </a:solidFill>
                <a:effectLst/>
                <a:latin typeface="Söhne"/>
              </a:rPr>
              <a:t>This strategic infrastructure investment is vital to ensure a seamless transition to EVs, fostering a sustainable and eco-friendly transportation ecosystem.</a:t>
            </a:r>
          </a:p>
        </p:txBody>
      </p:sp>
    </p:spTree>
    <p:extLst>
      <p:ext uri="{BB962C8B-B14F-4D97-AF65-F5344CB8AC3E}">
        <p14:creationId xmlns:p14="http://schemas.microsoft.com/office/powerpoint/2010/main" val="3515839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idx="4294967295"/>
          </p:nvPr>
        </p:nvSpPr>
        <p:spPr>
          <a:xfrm>
            <a:off x="811311" y="318303"/>
            <a:ext cx="10515600" cy="676275"/>
          </a:xfrm>
        </p:spPr>
        <p:txBody>
          <a:bodyPr/>
          <a:lstStyle/>
          <a:p>
            <a:r>
              <a:rPr lang="en-US" dirty="0"/>
              <a:t>Recommendations :</a:t>
            </a:r>
            <a:endParaRPr lang="ru-RU"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24</a:t>
            </a:fld>
            <a:endParaRPr lang="ru-RU" dirty="0"/>
          </a:p>
        </p:txBody>
      </p:sp>
      <p:sp>
        <p:nvSpPr>
          <p:cNvPr id="9" name="TextBox 8">
            <a:extLst>
              <a:ext uri="{FF2B5EF4-FFF2-40B4-BE49-F238E27FC236}">
                <a16:creationId xmlns:a16="http://schemas.microsoft.com/office/drawing/2014/main" id="{5174C4E4-9B63-C058-B873-C25E3D91B6AF}"/>
              </a:ext>
            </a:extLst>
          </p:cNvPr>
          <p:cNvSpPr txBox="1"/>
          <p:nvPr/>
        </p:nvSpPr>
        <p:spPr>
          <a:xfrm>
            <a:off x="877078" y="1559039"/>
            <a:ext cx="9125338" cy="3416320"/>
          </a:xfrm>
          <a:prstGeom prst="rect">
            <a:avLst/>
          </a:prstGeom>
          <a:noFill/>
        </p:spPr>
        <p:txBody>
          <a:bodyPr wrap="square" rtlCol="0">
            <a:spAutoFit/>
          </a:bodyPr>
          <a:lstStyle/>
          <a:p>
            <a:pPr algn="l"/>
            <a:r>
              <a:rPr lang="en-US" b="1" i="0" dirty="0">
                <a:solidFill>
                  <a:srgbClr val="D30F64"/>
                </a:solidFill>
                <a:effectLst/>
                <a:latin typeface="Söhne"/>
              </a:rPr>
              <a:t>Enhancing Business-Friendly Regulations:</a:t>
            </a:r>
          </a:p>
          <a:p>
            <a:pPr algn="l"/>
            <a:endParaRPr lang="en-US" b="0" i="0" dirty="0">
              <a:solidFill>
                <a:srgbClr val="D30F64"/>
              </a:solidFill>
              <a:effectLst/>
              <a:latin typeface="Söhne"/>
            </a:endParaRPr>
          </a:p>
          <a:p>
            <a:pPr marL="285750" indent="-285750" algn="l">
              <a:buFont typeface="Arial" panose="020B0604020202020204" pitchFamily="34" charset="0"/>
              <a:buChar char="•"/>
            </a:pPr>
            <a:r>
              <a:rPr lang="en-US" b="0" i="0" dirty="0">
                <a:solidFill>
                  <a:srgbClr val="D30F64"/>
                </a:solidFill>
                <a:effectLst/>
                <a:latin typeface="Söhne"/>
              </a:rPr>
              <a:t>Create a regulatory environment that is conducive to business growth by streamlining processes for permits, licenses, and approvals.</a:t>
            </a:r>
          </a:p>
          <a:p>
            <a:pPr marL="285750" indent="-285750" algn="l">
              <a:buFont typeface="Arial" panose="020B0604020202020204" pitchFamily="34" charset="0"/>
              <a:buChar char="•"/>
            </a:pPr>
            <a:endParaRPr lang="en-US" b="0" i="0" dirty="0">
              <a:solidFill>
                <a:srgbClr val="D30F64"/>
              </a:solidFill>
              <a:effectLst/>
              <a:latin typeface="Söhne"/>
            </a:endParaRPr>
          </a:p>
          <a:p>
            <a:pPr algn="l"/>
            <a:r>
              <a:rPr lang="en-US" b="1" i="0" dirty="0">
                <a:solidFill>
                  <a:srgbClr val="D30F64"/>
                </a:solidFill>
                <a:effectLst/>
                <a:latin typeface="Söhne"/>
              </a:rPr>
              <a:t>Promoting STEM Education and Digital Literacy:</a:t>
            </a:r>
          </a:p>
          <a:p>
            <a:pPr marL="285750" indent="-285750" algn="l">
              <a:buFont typeface="Arial" panose="020B0604020202020204" pitchFamily="34" charset="0"/>
              <a:buChar char="•"/>
            </a:pPr>
            <a:endParaRPr lang="en-US" b="0" i="0" dirty="0">
              <a:solidFill>
                <a:srgbClr val="D30F64"/>
              </a:solidFill>
              <a:effectLst/>
              <a:latin typeface="Söhne"/>
            </a:endParaRPr>
          </a:p>
          <a:p>
            <a:pPr marL="285750" indent="-285750" algn="l">
              <a:buFont typeface="Arial" panose="020B0604020202020204" pitchFamily="34" charset="0"/>
              <a:buChar char="•"/>
            </a:pPr>
            <a:r>
              <a:rPr lang="en-US" b="0" i="0" dirty="0">
                <a:solidFill>
                  <a:srgbClr val="D30F64"/>
                </a:solidFill>
                <a:effectLst/>
                <a:latin typeface="Söhne"/>
              </a:rPr>
              <a:t>Prioritize STEM (Science, Technology, Engineering, and Mathematics) education to align with the needs of evolving industries.</a:t>
            </a:r>
          </a:p>
          <a:p>
            <a:pPr marL="285750" indent="-285750" algn="l">
              <a:buFont typeface="Arial" panose="020B0604020202020204" pitchFamily="34" charset="0"/>
              <a:buChar char="•"/>
            </a:pPr>
            <a:endParaRPr lang="en-US" b="0" i="0" dirty="0">
              <a:solidFill>
                <a:srgbClr val="D30F64"/>
              </a:solidFill>
              <a:effectLst/>
              <a:latin typeface="Söhne"/>
            </a:endParaRPr>
          </a:p>
          <a:p>
            <a:pPr marL="285750" indent="-285750" algn="l">
              <a:buFont typeface="Arial" panose="020B0604020202020204" pitchFamily="34" charset="0"/>
              <a:buChar char="•"/>
            </a:pPr>
            <a:r>
              <a:rPr lang="en-US" b="0" i="0" dirty="0">
                <a:solidFill>
                  <a:srgbClr val="D30F64"/>
                </a:solidFill>
                <a:effectLst/>
                <a:latin typeface="Söhne"/>
              </a:rPr>
              <a:t>Promote digital literacy initiatives to bridge the digital skills gap and empower individuals for the digital age.</a:t>
            </a:r>
          </a:p>
        </p:txBody>
      </p:sp>
    </p:spTree>
    <p:extLst>
      <p:ext uri="{BB962C8B-B14F-4D97-AF65-F5344CB8AC3E}">
        <p14:creationId xmlns:p14="http://schemas.microsoft.com/office/powerpoint/2010/main" val="642779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a:xfrm>
            <a:off x="563162" y="1944412"/>
            <a:ext cx="10515600" cy="1325563"/>
          </a:xfrm>
        </p:spPr>
        <p:txBody>
          <a:bodyPr>
            <a:normAutofit/>
          </a:bodyPr>
          <a:lstStyle/>
          <a:p>
            <a:r>
              <a:rPr lang="en-US" sz="6000" dirty="0"/>
              <a:t>THANK YOU</a:t>
            </a:r>
            <a:endParaRPr lang="ru-RU" sz="6000" dirty="0"/>
          </a:p>
        </p:txBody>
      </p:sp>
      <p:sp>
        <p:nvSpPr>
          <p:cNvPr id="3" name="Text Placeholder 2">
            <a:extLst>
              <a:ext uri="{FF2B5EF4-FFF2-40B4-BE49-F238E27FC236}">
                <a16:creationId xmlns:a16="http://schemas.microsoft.com/office/drawing/2014/main" id="{D46DC636-DB75-49A5-B764-91FF21804DA0}"/>
              </a:ext>
            </a:extLst>
          </p:cNvPr>
          <p:cNvSpPr>
            <a:spLocks noGrp="1"/>
          </p:cNvSpPr>
          <p:nvPr>
            <p:ph type="body" sz="quarter" idx="16"/>
          </p:nvPr>
        </p:nvSpPr>
        <p:spPr>
          <a:xfrm>
            <a:off x="824419" y="4700772"/>
            <a:ext cx="4367531" cy="524711"/>
          </a:xfrm>
        </p:spPr>
        <p:txBody>
          <a:bodyPr/>
          <a:lstStyle/>
          <a:p>
            <a:r>
              <a:rPr lang="en-US" b="0" dirty="0">
                <a:solidFill>
                  <a:srgbClr val="D30F64"/>
                </a:solidFill>
              </a:rPr>
              <a:t>Rashi Tiwari</a:t>
            </a:r>
            <a:endParaRPr lang="ru-RU" b="0" dirty="0">
              <a:solidFill>
                <a:srgbClr val="D30F64"/>
              </a:solidFill>
            </a:endParaRPr>
          </a:p>
        </p:txBody>
      </p:sp>
      <p:sp>
        <p:nvSpPr>
          <p:cNvPr id="7" name="Text Placeholder 6">
            <a:extLst>
              <a:ext uri="{FF2B5EF4-FFF2-40B4-BE49-F238E27FC236}">
                <a16:creationId xmlns:a16="http://schemas.microsoft.com/office/drawing/2014/main" id="{D10F5C8F-9E7F-4E64-9AF6-329D1654118B}"/>
              </a:ext>
            </a:extLst>
          </p:cNvPr>
          <p:cNvSpPr>
            <a:spLocks noGrp="1"/>
          </p:cNvSpPr>
          <p:nvPr>
            <p:ph type="body" sz="quarter" idx="20"/>
          </p:nvPr>
        </p:nvSpPr>
        <p:spPr>
          <a:xfrm>
            <a:off x="824419" y="5214386"/>
            <a:ext cx="4367531" cy="365125"/>
          </a:xfrm>
        </p:spPr>
        <p:txBody>
          <a:bodyPr/>
          <a:lstStyle/>
          <a:p>
            <a:r>
              <a:rPr lang="en-US" b="0" dirty="0">
                <a:hlinkClick r:id="rId2"/>
              </a:rPr>
              <a:t>tiwarirashi322@gmail.com</a:t>
            </a:r>
            <a:endParaRPr lang="ru-RU" b="0" dirty="0"/>
          </a:p>
        </p:txBody>
      </p:sp>
      <p:pic>
        <p:nvPicPr>
          <p:cNvPr id="12" name="Picture Placeholder 11">
            <a:extLst>
              <a:ext uri="{FF2B5EF4-FFF2-40B4-BE49-F238E27FC236}">
                <a16:creationId xmlns:a16="http://schemas.microsoft.com/office/drawing/2014/main" id="{5C4B744D-0E1D-4F41-0F33-BC7593D2B122}"/>
              </a:ext>
            </a:extLst>
          </p:cNvPr>
          <p:cNvPicPr>
            <a:picLocks noGrp="1" noChangeAspect="1"/>
          </p:cNvPicPr>
          <p:nvPr>
            <p:ph type="pic" sz="quarter" idx="21"/>
          </p:nvPr>
        </p:nvPicPr>
        <p:blipFill rotWithShape="1">
          <a:blip r:embed="rId3"/>
          <a:srcRect l="761" r="55"/>
          <a:stretch/>
        </p:blipFill>
        <p:spPr>
          <a:xfrm>
            <a:off x="5245189" y="1"/>
            <a:ext cx="6943003" cy="5934621"/>
          </a:xfrm>
        </p:spPr>
      </p:pic>
    </p:spTree>
    <p:extLst>
      <p:ext uri="{BB962C8B-B14F-4D97-AF65-F5344CB8AC3E}">
        <p14:creationId xmlns:p14="http://schemas.microsoft.com/office/powerpoint/2010/main" val="1316663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a:xfrm>
            <a:off x="6745730" y="753521"/>
            <a:ext cx="4503295" cy="782638"/>
          </a:xfrm>
        </p:spPr>
        <p:txBody>
          <a:bodyPr/>
          <a:lstStyle/>
          <a:p>
            <a:pPr algn="ctr"/>
            <a:r>
              <a:rPr lang="en-US" dirty="0"/>
              <a:t>Tools Used</a:t>
            </a:r>
            <a:endParaRPr lang="ru-RU" dirty="0"/>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a:xfrm>
            <a:off x="6524625" y="2226037"/>
            <a:ext cx="5438776" cy="2993663"/>
          </a:xfrm>
        </p:spPr>
        <p:txBody>
          <a:bodyPr>
            <a:normAutofit/>
          </a:bodyPr>
          <a:lstStyle/>
          <a:p>
            <a:r>
              <a:rPr lang="en-US" sz="2400" dirty="0">
                <a:solidFill>
                  <a:srgbClr val="D30F64"/>
                </a:solidFill>
              </a:rPr>
              <a:t>Analysis : Microsoft Power BI,MySQL</a:t>
            </a:r>
          </a:p>
          <a:p>
            <a:endParaRPr lang="en-US" sz="2400" dirty="0">
              <a:solidFill>
                <a:srgbClr val="D30F64"/>
              </a:solidFill>
            </a:endParaRPr>
          </a:p>
          <a:p>
            <a:r>
              <a:rPr lang="en-US" sz="2400" dirty="0">
                <a:solidFill>
                  <a:srgbClr val="D30F64"/>
                </a:solidFill>
              </a:rPr>
              <a:t>Visualization : Microsoft Power BI</a:t>
            </a:r>
          </a:p>
          <a:p>
            <a:endParaRPr lang="en-US" sz="2400" dirty="0">
              <a:solidFill>
                <a:srgbClr val="D30F64"/>
              </a:solidFill>
            </a:endParaRPr>
          </a:p>
          <a:p>
            <a:r>
              <a:rPr lang="en-US" sz="2400" dirty="0">
                <a:solidFill>
                  <a:srgbClr val="D30F64"/>
                </a:solidFill>
              </a:rPr>
              <a:t>Presentation and Design : Microsoft </a:t>
            </a:r>
            <a:r>
              <a:rPr lang="en-US" sz="2400" dirty="0" err="1">
                <a:solidFill>
                  <a:srgbClr val="D30F64"/>
                </a:solidFill>
              </a:rPr>
              <a:t>Powerpoint</a:t>
            </a:r>
            <a:endParaRPr lang="en-US" sz="2400" dirty="0">
              <a:solidFill>
                <a:srgbClr val="D30F64"/>
              </a:solidFill>
            </a:endParaRPr>
          </a:p>
          <a:p>
            <a:pPr marL="0" indent="0">
              <a:buNone/>
            </a:pPr>
            <a:endParaRPr lang="ru-RU" sz="2400" dirty="0">
              <a:solidFill>
                <a:srgbClr val="D30F64"/>
              </a:solidFill>
            </a:endParaRPr>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3</a:t>
            </a:fld>
            <a:endParaRPr lang="ru-RU" dirty="0"/>
          </a:p>
        </p:txBody>
      </p:sp>
      <p:pic>
        <p:nvPicPr>
          <p:cNvPr id="10" name="Picture Placeholder 9">
            <a:extLst>
              <a:ext uri="{FF2B5EF4-FFF2-40B4-BE49-F238E27FC236}">
                <a16:creationId xmlns:a16="http://schemas.microsoft.com/office/drawing/2014/main" id="{92975CF4-95C1-F36B-553E-7866B977A9F7}"/>
              </a:ext>
            </a:extLst>
          </p:cNvPr>
          <p:cNvPicPr>
            <a:picLocks noGrp="1" noChangeAspect="1"/>
          </p:cNvPicPr>
          <p:nvPr>
            <p:ph type="pic" sz="quarter" idx="15"/>
          </p:nvPr>
        </p:nvPicPr>
        <p:blipFill rotWithShape="1">
          <a:blip r:embed="rId3"/>
          <a:srcRect l="631" r="2009"/>
          <a:stretch/>
        </p:blipFill>
        <p:spPr>
          <a:xfrm>
            <a:off x="1396781" y="0"/>
            <a:ext cx="3894833" cy="5656330"/>
          </a:xfrm>
        </p:spPr>
      </p:pic>
    </p:spTree>
    <p:custDataLst>
      <p:tags r:id="rId1"/>
    </p:custDataLst>
    <p:extLst>
      <p:ext uri="{BB962C8B-B14F-4D97-AF65-F5344CB8AC3E}">
        <p14:creationId xmlns:p14="http://schemas.microsoft.com/office/powerpoint/2010/main" val="306689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idx="4294967295"/>
          </p:nvPr>
        </p:nvSpPr>
        <p:spPr>
          <a:xfrm>
            <a:off x="1101985" y="736934"/>
            <a:ext cx="4676775" cy="945498"/>
          </a:xfrm>
        </p:spPr>
        <p:txBody>
          <a:bodyPr/>
          <a:lstStyle/>
          <a:p>
            <a:r>
              <a:rPr lang="en-US" dirty="0"/>
              <a:t>About Telangana</a:t>
            </a:r>
          </a:p>
        </p:txBody>
      </p:sp>
      <p:sp>
        <p:nvSpPr>
          <p:cNvPr id="2" name="Slide Number Placeholder 1">
            <a:extLst>
              <a:ext uri="{FF2B5EF4-FFF2-40B4-BE49-F238E27FC236}">
                <a16:creationId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4</a:t>
            </a:fld>
            <a:endParaRPr lang="ru-RU" dirty="0"/>
          </a:p>
        </p:txBody>
      </p:sp>
      <p:sp>
        <p:nvSpPr>
          <p:cNvPr id="6" name="TextBox 5">
            <a:extLst>
              <a:ext uri="{FF2B5EF4-FFF2-40B4-BE49-F238E27FC236}">
                <a16:creationId xmlns:a16="http://schemas.microsoft.com/office/drawing/2014/main" id="{40BAB9D7-F434-17CA-C4D8-B134588D4B1C}"/>
              </a:ext>
            </a:extLst>
          </p:cNvPr>
          <p:cNvSpPr txBox="1"/>
          <p:nvPr/>
        </p:nvSpPr>
        <p:spPr>
          <a:xfrm>
            <a:off x="908762" y="2120949"/>
            <a:ext cx="10264062" cy="2616101"/>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D30F64"/>
                </a:solidFill>
              </a:rPr>
              <a:t>Telangana, the youngest state of India was established on 2</a:t>
            </a:r>
            <a:r>
              <a:rPr lang="en-US" sz="2000" baseline="30000" dirty="0">
                <a:solidFill>
                  <a:srgbClr val="D30F64"/>
                </a:solidFill>
              </a:rPr>
              <a:t>nd</a:t>
            </a:r>
            <a:r>
              <a:rPr lang="en-US" sz="2000" dirty="0">
                <a:solidFill>
                  <a:srgbClr val="D30F64"/>
                </a:solidFill>
              </a:rPr>
              <a:t> June, 2014</a:t>
            </a:r>
          </a:p>
          <a:p>
            <a:pPr marL="342900" indent="-342900">
              <a:buFont typeface="Arial" panose="020B0604020202020204" pitchFamily="34" charset="0"/>
              <a:buChar char="•"/>
            </a:pPr>
            <a:endParaRPr lang="en-US" sz="2000" dirty="0">
              <a:solidFill>
                <a:srgbClr val="D30F64"/>
              </a:solidFill>
            </a:endParaRPr>
          </a:p>
          <a:p>
            <a:pPr marL="342900" indent="-342900">
              <a:buFont typeface="Arial" panose="020B0604020202020204" pitchFamily="34" charset="0"/>
              <a:buChar char="•"/>
            </a:pPr>
            <a:r>
              <a:rPr lang="en-US" sz="2000" dirty="0">
                <a:solidFill>
                  <a:srgbClr val="D30F64"/>
                </a:solidFill>
              </a:rPr>
              <a:t>One of the fastest growing states with significant economic development</a:t>
            </a:r>
          </a:p>
          <a:p>
            <a:pPr marL="342900" indent="-342900">
              <a:buFont typeface="Arial" panose="020B0604020202020204" pitchFamily="34" charset="0"/>
              <a:buChar char="•"/>
            </a:pPr>
            <a:endParaRPr lang="en-US" sz="2000" dirty="0">
              <a:solidFill>
                <a:srgbClr val="D30F64"/>
              </a:solidFill>
            </a:endParaRPr>
          </a:p>
          <a:p>
            <a:pPr marL="342900" indent="-342900">
              <a:buFont typeface="Arial" panose="020B0604020202020204" pitchFamily="34" charset="0"/>
              <a:buChar char="•"/>
            </a:pPr>
            <a:r>
              <a:rPr lang="en-US" sz="2000" dirty="0">
                <a:solidFill>
                  <a:srgbClr val="D30F64"/>
                </a:solidFill>
              </a:rPr>
              <a:t>Focuses on infrastructure, IT, agriculture, education, healthcare and pharmaceuticals</a:t>
            </a:r>
          </a:p>
          <a:p>
            <a:pPr marL="342900" indent="-342900">
              <a:buFont typeface="Arial" panose="020B0604020202020204" pitchFamily="34" charset="0"/>
              <a:buChar char="•"/>
            </a:pPr>
            <a:endParaRPr lang="en-US" sz="2000" dirty="0">
              <a:solidFill>
                <a:srgbClr val="D30F64"/>
              </a:solidFill>
            </a:endParaRPr>
          </a:p>
          <a:p>
            <a:pPr marL="342900" indent="-342900">
              <a:buFont typeface="Arial" panose="020B0604020202020204" pitchFamily="34" charset="0"/>
              <a:buChar char="•"/>
            </a:pPr>
            <a:r>
              <a:rPr lang="en-US" sz="2000" dirty="0">
                <a:solidFill>
                  <a:srgbClr val="D30F64"/>
                </a:solidFill>
              </a:rPr>
              <a:t>One of the Indian state with an open data policy</a:t>
            </a:r>
          </a:p>
          <a:p>
            <a:endParaRPr lang="en-IN" sz="2400" dirty="0">
              <a:solidFill>
                <a:srgbClr val="D30F64"/>
              </a:solidFill>
            </a:endParaRPr>
          </a:p>
        </p:txBody>
      </p:sp>
      <p:pic>
        <p:nvPicPr>
          <p:cNvPr id="15" name="Picture 14">
            <a:extLst>
              <a:ext uri="{FF2B5EF4-FFF2-40B4-BE49-F238E27FC236}">
                <a16:creationId xmlns:a16="http://schemas.microsoft.com/office/drawing/2014/main" id="{D7CEEBCA-5E4D-DAB9-132F-00CD0D8162C7}"/>
              </a:ext>
            </a:extLst>
          </p:cNvPr>
          <p:cNvPicPr>
            <a:picLocks noChangeAspect="1"/>
          </p:cNvPicPr>
          <p:nvPr/>
        </p:nvPicPr>
        <p:blipFill>
          <a:blip r:embed="rId3"/>
          <a:stretch>
            <a:fillRect/>
          </a:stretch>
        </p:blipFill>
        <p:spPr>
          <a:xfrm>
            <a:off x="1019176" y="4667249"/>
            <a:ext cx="9734550" cy="2111573"/>
          </a:xfrm>
          <a:prstGeom prst="rect">
            <a:avLst/>
          </a:prstGeom>
        </p:spPr>
      </p:pic>
    </p:spTree>
    <p:custDataLst>
      <p:tags r:id="rId1"/>
    </p:custDataLst>
    <p:extLst>
      <p:ext uri="{BB962C8B-B14F-4D97-AF65-F5344CB8AC3E}">
        <p14:creationId xmlns:p14="http://schemas.microsoft.com/office/powerpoint/2010/main" val="5958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5</a:t>
            </a:fld>
            <a:endParaRPr lang="ru-RU" dirty="0"/>
          </a:p>
        </p:txBody>
      </p:sp>
      <p:sp>
        <p:nvSpPr>
          <p:cNvPr id="15" name="Title 14">
            <a:extLst>
              <a:ext uri="{FF2B5EF4-FFF2-40B4-BE49-F238E27FC236}">
                <a16:creationId xmlns:a16="http://schemas.microsoft.com/office/drawing/2014/main" id="{9C5CEA98-A771-C768-0430-44E674A4351B}"/>
              </a:ext>
            </a:extLst>
          </p:cNvPr>
          <p:cNvSpPr>
            <a:spLocks noGrp="1"/>
          </p:cNvSpPr>
          <p:nvPr>
            <p:ph type="ctrTitle"/>
          </p:nvPr>
        </p:nvSpPr>
        <p:spPr>
          <a:xfrm>
            <a:off x="772656" y="643884"/>
            <a:ext cx="9144000" cy="655621"/>
          </a:xfrm>
        </p:spPr>
        <p:txBody>
          <a:bodyPr/>
          <a:lstStyle/>
          <a:p>
            <a:r>
              <a:rPr lang="en-US" dirty="0"/>
              <a:t>Stamp Registration</a:t>
            </a:r>
            <a:endParaRPr lang="en-IN" dirty="0"/>
          </a:p>
        </p:txBody>
      </p:sp>
      <p:pic>
        <p:nvPicPr>
          <p:cNvPr id="5" name="Picture Placeholder 4">
            <a:extLst>
              <a:ext uri="{FF2B5EF4-FFF2-40B4-BE49-F238E27FC236}">
                <a16:creationId xmlns:a16="http://schemas.microsoft.com/office/drawing/2014/main" id="{4C5CF854-34A8-7A78-4B5E-A686DCF6108B}"/>
              </a:ext>
            </a:extLst>
          </p:cNvPr>
          <p:cNvPicPr>
            <a:picLocks noGrp="1" noChangeAspect="1"/>
          </p:cNvPicPr>
          <p:nvPr>
            <p:ph type="pic" sz="quarter" idx="13"/>
          </p:nvPr>
        </p:nvPicPr>
        <p:blipFill rotWithShape="1">
          <a:blip r:embed="rId2"/>
          <a:srcRect t="14595" b="2602"/>
          <a:stretch/>
        </p:blipFill>
        <p:spPr>
          <a:xfrm>
            <a:off x="986793" y="2380851"/>
            <a:ext cx="11179807" cy="2549580"/>
          </a:xfrm>
        </p:spPr>
      </p:pic>
      <p:pic>
        <p:nvPicPr>
          <p:cNvPr id="18" name="Picture 17">
            <a:extLst>
              <a:ext uri="{FF2B5EF4-FFF2-40B4-BE49-F238E27FC236}">
                <a16:creationId xmlns:a16="http://schemas.microsoft.com/office/drawing/2014/main" id="{EDD0CEB0-5D42-8CA0-3DBC-30133FE6F330}"/>
              </a:ext>
            </a:extLst>
          </p:cNvPr>
          <p:cNvPicPr>
            <a:picLocks noChangeAspect="1"/>
          </p:cNvPicPr>
          <p:nvPr/>
        </p:nvPicPr>
        <p:blipFill>
          <a:blip r:embed="rId3"/>
          <a:stretch>
            <a:fillRect/>
          </a:stretch>
        </p:blipFill>
        <p:spPr>
          <a:xfrm>
            <a:off x="-73709" y="5985798"/>
            <a:ext cx="7132938" cy="953370"/>
          </a:xfrm>
          <a:prstGeom prst="rect">
            <a:avLst/>
          </a:prstGeom>
        </p:spPr>
      </p:pic>
      <p:pic>
        <p:nvPicPr>
          <p:cNvPr id="19" name="Picture 18">
            <a:extLst>
              <a:ext uri="{FF2B5EF4-FFF2-40B4-BE49-F238E27FC236}">
                <a16:creationId xmlns:a16="http://schemas.microsoft.com/office/drawing/2014/main" id="{042E639B-480D-8908-CE68-CCFF9000BC70}"/>
              </a:ext>
            </a:extLst>
          </p:cNvPr>
          <p:cNvPicPr>
            <a:picLocks noChangeAspect="1"/>
          </p:cNvPicPr>
          <p:nvPr/>
        </p:nvPicPr>
        <p:blipFill>
          <a:blip r:embed="rId3"/>
          <a:stretch>
            <a:fillRect/>
          </a:stretch>
        </p:blipFill>
        <p:spPr>
          <a:xfrm flipV="1">
            <a:off x="4380103" y="-57943"/>
            <a:ext cx="7132938" cy="953370"/>
          </a:xfrm>
          <a:prstGeom prst="rect">
            <a:avLst/>
          </a:prstGeom>
        </p:spPr>
      </p:pic>
    </p:spTree>
    <p:extLst>
      <p:ext uri="{BB962C8B-B14F-4D97-AF65-F5344CB8AC3E}">
        <p14:creationId xmlns:p14="http://schemas.microsoft.com/office/powerpoint/2010/main" val="3738153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5CC89D-26FC-6EC3-C4EB-9C8A943851EA}"/>
              </a:ext>
            </a:extLst>
          </p:cNvPr>
          <p:cNvSpPr>
            <a:spLocks noGrp="1"/>
          </p:cNvSpPr>
          <p:nvPr>
            <p:ph type="sldNum" sz="quarter" idx="12"/>
          </p:nvPr>
        </p:nvSpPr>
        <p:spPr/>
        <p:txBody>
          <a:bodyPr/>
          <a:lstStyle/>
          <a:p>
            <a:fld id="{D495E168-DA5E-4888-8D8A-92B118324C14}" type="slidenum">
              <a:rPr lang="ru-RU" smtClean="0"/>
              <a:t>6</a:t>
            </a:fld>
            <a:endParaRPr lang="ru-RU" dirty="0"/>
          </a:p>
        </p:txBody>
      </p:sp>
      <p:sp>
        <p:nvSpPr>
          <p:cNvPr id="6" name="TextBox 5">
            <a:extLst>
              <a:ext uri="{FF2B5EF4-FFF2-40B4-BE49-F238E27FC236}">
                <a16:creationId xmlns:a16="http://schemas.microsoft.com/office/drawing/2014/main" id="{62CA5BE0-8FF2-EBA7-7A92-540CE794D6AD}"/>
              </a:ext>
            </a:extLst>
          </p:cNvPr>
          <p:cNvSpPr txBox="1"/>
          <p:nvPr/>
        </p:nvSpPr>
        <p:spPr>
          <a:xfrm>
            <a:off x="884854" y="676056"/>
            <a:ext cx="10422292" cy="923330"/>
          </a:xfrm>
          <a:prstGeom prst="rect">
            <a:avLst/>
          </a:prstGeom>
          <a:noFill/>
        </p:spPr>
        <p:txBody>
          <a:bodyPr wrap="square" rtlCol="0">
            <a:spAutoFit/>
          </a:bodyPr>
          <a:lstStyle/>
          <a:p>
            <a:r>
              <a:rPr lang="en-US" dirty="0">
                <a:solidFill>
                  <a:srgbClr val="D30F64"/>
                </a:solidFill>
              </a:rPr>
              <a:t>1. How does the revenue generated from document registration vary across districts in Telangana?   List down the top 5 districts that showed the highest document registration revenue growth between FY 2019 and 2022.</a:t>
            </a:r>
            <a:endParaRPr lang="en-IN" dirty="0">
              <a:solidFill>
                <a:srgbClr val="D30F64"/>
              </a:solidFill>
            </a:endParaRPr>
          </a:p>
        </p:txBody>
      </p:sp>
      <p:pic>
        <p:nvPicPr>
          <p:cNvPr id="10" name="Picture 9">
            <a:extLst>
              <a:ext uri="{FF2B5EF4-FFF2-40B4-BE49-F238E27FC236}">
                <a16:creationId xmlns:a16="http://schemas.microsoft.com/office/drawing/2014/main" id="{74D0B5ED-A275-A808-99B6-17637011435C}"/>
              </a:ext>
            </a:extLst>
          </p:cNvPr>
          <p:cNvPicPr>
            <a:picLocks noChangeAspect="1"/>
          </p:cNvPicPr>
          <p:nvPr/>
        </p:nvPicPr>
        <p:blipFill>
          <a:blip r:embed="rId3"/>
          <a:stretch>
            <a:fillRect/>
          </a:stretch>
        </p:blipFill>
        <p:spPr>
          <a:xfrm>
            <a:off x="755781" y="2409824"/>
            <a:ext cx="4044820" cy="37721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 Placeholder 3">
            <a:extLst>
              <a:ext uri="{FF2B5EF4-FFF2-40B4-BE49-F238E27FC236}">
                <a16:creationId xmlns:a16="http://schemas.microsoft.com/office/drawing/2014/main" id="{7CB24E0C-6D85-A3DA-7173-454EE27F7EBE}"/>
              </a:ext>
            </a:extLst>
          </p:cNvPr>
          <p:cNvSpPr txBox="1">
            <a:spLocks/>
          </p:cNvSpPr>
          <p:nvPr/>
        </p:nvSpPr>
        <p:spPr>
          <a:xfrm>
            <a:off x="5392316" y="2352674"/>
            <a:ext cx="6392247" cy="35242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D30F64"/>
                </a:solidFill>
              </a:rPr>
              <a:t>The following are the top 5 districts with the highest document registration revenue:</a:t>
            </a:r>
          </a:p>
          <a:p>
            <a:r>
              <a:rPr lang="en-US" sz="1600" dirty="0">
                <a:solidFill>
                  <a:srgbClr val="D30F64"/>
                </a:solidFill>
              </a:rPr>
              <a:t>Mulugu</a:t>
            </a:r>
          </a:p>
          <a:p>
            <a:r>
              <a:rPr lang="en-US" sz="1600" dirty="0">
                <a:solidFill>
                  <a:srgbClr val="D30F64"/>
                </a:solidFill>
              </a:rPr>
              <a:t>Adilabad</a:t>
            </a:r>
          </a:p>
          <a:p>
            <a:r>
              <a:rPr lang="en-US" sz="1600" dirty="0">
                <a:solidFill>
                  <a:srgbClr val="D30F64"/>
                </a:solidFill>
              </a:rPr>
              <a:t>Karimnagar</a:t>
            </a:r>
          </a:p>
          <a:p>
            <a:r>
              <a:rPr lang="en-US" sz="1600" dirty="0">
                <a:solidFill>
                  <a:srgbClr val="D30F64"/>
                </a:solidFill>
              </a:rPr>
              <a:t>Mancherial</a:t>
            </a:r>
          </a:p>
          <a:p>
            <a:r>
              <a:rPr lang="en-US" sz="1600" dirty="0">
                <a:solidFill>
                  <a:srgbClr val="D30F64"/>
                </a:solidFill>
              </a:rPr>
              <a:t>Medchal Malkajgiri</a:t>
            </a:r>
          </a:p>
          <a:p>
            <a:pPr marL="0" indent="0">
              <a:buNone/>
            </a:pPr>
            <a:r>
              <a:rPr lang="en-US" sz="1600" dirty="0">
                <a:solidFill>
                  <a:srgbClr val="D30F64"/>
                </a:solidFill>
              </a:rPr>
              <a:t>These districts reflect substantial document registration revenue, underscoring their robust economic vitality. They not only attract investments but also cultivate a business-friendly environment.</a:t>
            </a:r>
            <a:endParaRPr lang="ru-RU" sz="1600" dirty="0">
              <a:solidFill>
                <a:srgbClr val="D30F64"/>
              </a:solidFill>
            </a:endParaRPr>
          </a:p>
        </p:txBody>
      </p:sp>
    </p:spTree>
    <p:custDataLst>
      <p:tags r:id="rId1"/>
    </p:custDataLst>
    <p:extLst>
      <p:ext uri="{BB962C8B-B14F-4D97-AF65-F5344CB8AC3E}">
        <p14:creationId xmlns:p14="http://schemas.microsoft.com/office/powerpoint/2010/main" val="1941954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5CC89D-26FC-6EC3-C4EB-9C8A943851EA}"/>
              </a:ext>
            </a:extLst>
          </p:cNvPr>
          <p:cNvSpPr>
            <a:spLocks noGrp="1"/>
          </p:cNvSpPr>
          <p:nvPr>
            <p:ph type="sldNum" sz="quarter" idx="12"/>
          </p:nvPr>
        </p:nvSpPr>
        <p:spPr/>
        <p:txBody>
          <a:bodyPr/>
          <a:lstStyle/>
          <a:p>
            <a:fld id="{D495E168-DA5E-4888-8D8A-92B118324C14}" type="slidenum">
              <a:rPr lang="ru-RU" smtClean="0"/>
              <a:t>7</a:t>
            </a:fld>
            <a:endParaRPr lang="ru-RU" dirty="0"/>
          </a:p>
        </p:txBody>
      </p:sp>
      <p:sp>
        <p:nvSpPr>
          <p:cNvPr id="6" name="TextBox 5">
            <a:extLst>
              <a:ext uri="{FF2B5EF4-FFF2-40B4-BE49-F238E27FC236}">
                <a16:creationId xmlns:a16="http://schemas.microsoft.com/office/drawing/2014/main" id="{62CA5BE0-8FF2-EBA7-7A92-540CE794D6AD}"/>
              </a:ext>
            </a:extLst>
          </p:cNvPr>
          <p:cNvSpPr txBox="1"/>
          <p:nvPr/>
        </p:nvSpPr>
        <p:spPr>
          <a:xfrm>
            <a:off x="606489" y="469486"/>
            <a:ext cx="10971245" cy="1200329"/>
          </a:xfrm>
          <a:prstGeom prst="rect">
            <a:avLst/>
          </a:prstGeom>
          <a:noFill/>
        </p:spPr>
        <p:txBody>
          <a:bodyPr wrap="square" rtlCol="0">
            <a:spAutoFit/>
          </a:bodyPr>
          <a:lstStyle/>
          <a:p>
            <a:r>
              <a:rPr lang="en-US" dirty="0">
                <a:solidFill>
                  <a:srgbClr val="D30F64"/>
                </a:solidFill>
              </a:rPr>
              <a:t>2. How does the revenue generated from document registration compare to the revenue generated from e-stamp challans across districts? List down the top 5 districts where e-stamps revenue contributes significantly more to the revenue than the documents in FY 2022?</a:t>
            </a:r>
          </a:p>
          <a:p>
            <a:endParaRPr lang="en-IN" dirty="0">
              <a:solidFill>
                <a:srgbClr val="D30F64"/>
              </a:solidFill>
            </a:endParaRPr>
          </a:p>
        </p:txBody>
      </p:sp>
      <p:sp>
        <p:nvSpPr>
          <p:cNvPr id="12" name="Text Placeholder 3">
            <a:extLst>
              <a:ext uri="{FF2B5EF4-FFF2-40B4-BE49-F238E27FC236}">
                <a16:creationId xmlns:a16="http://schemas.microsoft.com/office/drawing/2014/main" id="{7CB24E0C-6D85-A3DA-7173-454EE27F7EBE}"/>
              </a:ext>
            </a:extLst>
          </p:cNvPr>
          <p:cNvSpPr txBox="1">
            <a:spLocks/>
          </p:cNvSpPr>
          <p:nvPr/>
        </p:nvSpPr>
        <p:spPr>
          <a:xfrm>
            <a:off x="5834496" y="2455959"/>
            <a:ext cx="5743238" cy="33608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D30F64"/>
                </a:solidFill>
              </a:rPr>
              <a:t>These districts exhibit a significant surplus of E-Stamps revenue over document registration revenue due to factors like</a:t>
            </a:r>
          </a:p>
          <a:p>
            <a:pPr marL="0" indent="0">
              <a:buNone/>
            </a:pPr>
            <a:endParaRPr lang="en-US" sz="1800" dirty="0">
              <a:solidFill>
                <a:srgbClr val="D30F64"/>
              </a:solidFill>
            </a:endParaRPr>
          </a:p>
          <a:p>
            <a:r>
              <a:rPr lang="en-US" sz="1800" dirty="0">
                <a:solidFill>
                  <a:srgbClr val="D30F64"/>
                </a:solidFill>
              </a:rPr>
              <a:t>Urbanization, </a:t>
            </a:r>
          </a:p>
          <a:p>
            <a:r>
              <a:rPr lang="en-US" sz="1800" dirty="0">
                <a:solidFill>
                  <a:srgbClr val="D30F64"/>
                </a:solidFill>
              </a:rPr>
              <a:t>Population density, </a:t>
            </a:r>
          </a:p>
          <a:p>
            <a:r>
              <a:rPr lang="en-US" sz="1800" dirty="0">
                <a:solidFill>
                  <a:srgbClr val="D30F64"/>
                </a:solidFill>
              </a:rPr>
              <a:t>Economic activity, </a:t>
            </a:r>
          </a:p>
          <a:p>
            <a:r>
              <a:rPr lang="en-US" sz="1800" dirty="0">
                <a:solidFill>
                  <a:srgbClr val="D30F64"/>
                </a:solidFill>
              </a:rPr>
              <a:t>Digital literacy</a:t>
            </a:r>
            <a:r>
              <a:rPr lang="en-US" sz="1600" dirty="0">
                <a:solidFill>
                  <a:srgbClr val="D30F64"/>
                </a:solidFill>
              </a:rPr>
              <a:t>.</a:t>
            </a:r>
            <a:endParaRPr lang="ru-RU" sz="1600" dirty="0">
              <a:solidFill>
                <a:srgbClr val="D30F64"/>
              </a:solidFill>
            </a:endParaRPr>
          </a:p>
        </p:txBody>
      </p:sp>
      <p:pic>
        <p:nvPicPr>
          <p:cNvPr id="8" name="Picture 7">
            <a:extLst>
              <a:ext uri="{FF2B5EF4-FFF2-40B4-BE49-F238E27FC236}">
                <a16:creationId xmlns:a16="http://schemas.microsoft.com/office/drawing/2014/main" id="{A8566A02-8620-EF11-49BD-5BB8A57964AD}"/>
              </a:ext>
            </a:extLst>
          </p:cNvPr>
          <p:cNvPicPr>
            <a:picLocks noChangeAspect="1"/>
          </p:cNvPicPr>
          <p:nvPr/>
        </p:nvPicPr>
        <p:blipFill>
          <a:blip r:embed="rId2"/>
          <a:stretch>
            <a:fillRect/>
          </a:stretch>
        </p:blipFill>
        <p:spPr>
          <a:xfrm>
            <a:off x="720987" y="2352674"/>
            <a:ext cx="4485495" cy="40358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10884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5CC89D-26FC-6EC3-C4EB-9C8A943851EA}"/>
              </a:ext>
            </a:extLst>
          </p:cNvPr>
          <p:cNvSpPr>
            <a:spLocks noGrp="1"/>
          </p:cNvSpPr>
          <p:nvPr>
            <p:ph type="sldNum" sz="quarter" idx="12"/>
          </p:nvPr>
        </p:nvSpPr>
        <p:spPr/>
        <p:txBody>
          <a:bodyPr/>
          <a:lstStyle/>
          <a:p>
            <a:fld id="{D495E168-DA5E-4888-8D8A-92B118324C14}" type="slidenum">
              <a:rPr lang="ru-RU" smtClean="0"/>
              <a:t>8</a:t>
            </a:fld>
            <a:endParaRPr lang="ru-RU" dirty="0"/>
          </a:p>
        </p:txBody>
      </p:sp>
      <p:sp>
        <p:nvSpPr>
          <p:cNvPr id="6" name="TextBox 5">
            <a:extLst>
              <a:ext uri="{FF2B5EF4-FFF2-40B4-BE49-F238E27FC236}">
                <a16:creationId xmlns:a16="http://schemas.microsoft.com/office/drawing/2014/main" id="{62CA5BE0-8FF2-EBA7-7A92-540CE794D6AD}"/>
              </a:ext>
            </a:extLst>
          </p:cNvPr>
          <p:cNvSpPr txBox="1"/>
          <p:nvPr/>
        </p:nvSpPr>
        <p:spPr>
          <a:xfrm>
            <a:off x="877078" y="729318"/>
            <a:ext cx="9713167" cy="1200329"/>
          </a:xfrm>
          <a:prstGeom prst="rect">
            <a:avLst/>
          </a:prstGeom>
          <a:noFill/>
        </p:spPr>
        <p:txBody>
          <a:bodyPr wrap="square" rtlCol="0">
            <a:spAutoFit/>
          </a:bodyPr>
          <a:lstStyle/>
          <a:p>
            <a:r>
              <a:rPr lang="en-US" dirty="0">
                <a:solidFill>
                  <a:srgbClr val="D30F64"/>
                </a:solidFill>
              </a:rPr>
              <a:t>3. Is there any alteration of e-Stamp challan count and document registration count pattern since the implementation of e-Stamp challan? If so, what suggestions would you propose to the government?</a:t>
            </a:r>
          </a:p>
          <a:p>
            <a:endParaRPr lang="en-IN" dirty="0">
              <a:solidFill>
                <a:srgbClr val="D30F64"/>
              </a:solidFill>
            </a:endParaRPr>
          </a:p>
        </p:txBody>
      </p:sp>
      <p:sp>
        <p:nvSpPr>
          <p:cNvPr id="12" name="Text Placeholder 3">
            <a:extLst>
              <a:ext uri="{FF2B5EF4-FFF2-40B4-BE49-F238E27FC236}">
                <a16:creationId xmlns:a16="http://schemas.microsoft.com/office/drawing/2014/main" id="{7CB24E0C-6D85-A3DA-7173-454EE27F7EBE}"/>
              </a:ext>
            </a:extLst>
          </p:cNvPr>
          <p:cNvSpPr txBox="1">
            <a:spLocks/>
          </p:cNvSpPr>
          <p:nvPr/>
        </p:nvSpPr>
        <p:spPr>
          <a:xfrm>
            <a:off x="6360531" y="2570210"/>
            <a:ext cx="5438776" cy="33920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D30F64"/>
                </a:solidFill>
              </a:rPr>
              <a:t>E-stamp Challan was introduced in 2020.</a:t>
            </a:r>
          </a:p>
          <a:p>
            <a:endParaRPr lang="en-US" sz="1800" dirty="0">
              <a:solidFill>
                <a:srgbClr val="D30F64"/>
              </a:solidFill>
            </a:endParaRPr>
          </a:p>
          <a:p>
            <a:r>
              <a:rPr lang="en-US" sz="1800" dirty="0">
                <a:solidFill>
                  <a:srgbClr val="D30F64"/>
                </a:solidFill>
              </a:rPr>
              <a:t>It has been steadily growing in usage alongside traditional document registration methods.</a:t>
            </a:r>
          </a:p>
          <a:p>
            <a:endParaRPr lang="en-US" sz="1800" dirty="0">
              <a:solidFill>
                <a:srgbClr val="D30F64"/>
              </a:solidFill>
            </a:endParaRPr>
          </a:p>
          <a:p>
            <a:r>
              <a:rPr lang="en-US" sz="1800" dirty="0">
                <a:solidFill>
                  <a:srgbClr val="D30F64"/>
                </a:solidFill>
              </a:rPr>
              <a:t>The trend indicates a slightly higher preference for E-stamp Challan, reflecting increased acceptance among the public</a:t>
            </a:r>
            <a:r>
              <a:rPr lang="en-US" sz="2400" dirty="0">
                <a:solidFill>
                  <a:srgbClr val="D30F64"/>
                </a:solidFill>
              </a:rPr>
              <a:t>.</a:t>
            </a:r>
            <a:endParaRPr lang="ru-RU" sz="2400" dirty="0">
              <a:solidFill>
                <a:srgbClr val="D30F64"/>
              </a:solidFill>
            </a:endParaRPr>
          </a:p>
        </p:txBody>
      </p:sp>
      <p:pic>
        <p:nvPicPr>
          <p:cNvPr id="4" name="Picture 3">
            <a:extLst>
              <a:ext uri="{FF2B5EF4-FFF2-40B4-BE49-F238E27FC236}">
                <a16:creationId xmlns:a16="http://schemas.microsoft.com/office/drawing/2014/main" id="{B77AEA15-40F6-8AE4-63FB-AF49023823B4}"/>
              </a:ext>
            </a:extLst>
          </p:cNvPr>
          <p:cNvPicPr>
            <a:picLocks noChangeAspect="1"/>
          </p:cNvPicPr>
          <p:nvPr/>
        </p:nvPicPr>
        <p:blipFill>
          <a:blip r:embed="rId2"/>
          <a:stretch>
            <a:fillRect/>
          </a:stretch>
        </p:blipFill>
        <p:spPr>
          <a:xfrm>
            <a:off x="506410" y="2475130"/>
            <a:ext cx="5494339" cy="36018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9758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5CC89D-26FC-6EC3-C4EB-9C8A943851EA}"/>
              </a:ext>
            </a:extLst>
          </p:cNvPr>
          <p:cNvSpPr>
            <a:spLocks noGrp="1"/>
          </p:cNvSpPr>
          <p:nvPr>
            <p:ph type="sldNum" sz="quarter" idx="12"/>
          </p:nvPr>
        </p:nvSpPr>
        <p:spPr/>
        <p:txBody>
          <a:bodyPr/>
          <a:lstStyle/>
          <a:p>
            <a:fld id="{D495E168-DA5E-4888-8D8A-92B118324C14}" type="slidenum">
              <a:rPr lang="ru-RU" smtClean="0"/>
              <a:t>9</a:t>
            </a:fld>
            <a:endParaRPr lang="ru-RU" dirty="0"/>
          </a:p>
        </p:txBody>
      </p:sp>
      <p:sp>
        <p:nvSpPr>
          <p:cNvPr id="6" name="TextBox 5">
            <a:extLst>
              <a:ext uri="{FF2B5EF4-FFF2-40B4-BE49-F238E27FC236}">
                <a16:creationId xmlns:a16="http://schemas.microsoft.com/office/drawing/2014/main" id="{62CA5BE0-8FF2-EBA7-7A92-540CE794D6AD}"/>
              </a:ext>
            </a:extLst>
          </p:cNvPr>
          <p:cNvSpPr txBox="1"/>
          <p:nvPr/>
        </p:nvSpPr>
        <p:spPr>
          <a:xfrm>
            <a:off x="1203649" y="676056"/>
            <a:ext cx="9600709" cy="923330"/>
          </a:xfrm>
          <a:prstGeom prst="rect">
            <a:avLst/>
          </a:prstGeom>
          <a:noFill/>
        </p:spPr>
        <p:txBody>
          <a:bodyPr wrap="square" rtlCol="0">
            <a:spAutoFit/>
          </a:bodyPr>
          <a:lstStyle/>
          <a:p>
            <a:r>
              <a:rPr lang="en-IN" dirty="0">
                <a:solidFill>
                  <a:srgbClr val="D30F64"/>
                </a:solidFill>
              </a:rPr>
              <a:t>4. </a:t>
            </a:r>
            <a:r>
              <a:rPr lang="en-US" dirty="0">
                <a:solidFill>
                  <a:srgbClr val="D30F64"/>
                </a:solidFill>
              </a:rPr>
              <a:t>Categorize districts into three segments based on their stamp registration revenue generation during the fiscal year 2021 to 2022?</a:t>
            </a:r>
          </a:p>
          <a:p>
            <a:endParaRPr lang="en-IN" dirty="0">
              <a:solidFill>
                <a:srgbClr val="D30F64"/>
              </a:solidFill>
            </a:endParaRPr>
          </a:p>
        </p:txBody>
      </p:sp>
      <p:pic>
        <p:nvPicPr>
          <p:cNvPr id="5" name="Picture 4">
            <a:extLst>
              <a:ext uri="{FF2B5EF4-FFF2-40B4-BE49-F238E27FC236}">
                <a16:creationId xmlns:a16="http://schemas.microsoft.com/office/drawing/2014/main" id="{E2CB4E7A-D001-0037-AAE7-AE07973999EC}"/>
              </a:ext>
            </a:extLst>
          </p:cNvPr>
          <p:cNvPicPr>
            <a:picLocks noChangeAspect="1"/>
          </p:cNvPicPr>
          <p:nvPr/>
        </p:nvPicPr>
        <p:blipFill>
          <a:blip r:embed="rId2"/>
          <a:stretch>
            <a:fillRect/>
          </a:stretch>
        </p:blipFill>
        <p:spPr>
          <a:xfrm>
            <a:off x="672359" y="2227382"/>
            <a:ext cx="3666376" cy="43040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 Placeholder 3">
            <a:extLst>
              <a:ext uri="{FF2B5EF4-FFF2-40B4-BE49-F238E27FC236}">
                <a16:creationId xmlns:a16="http://schemas.microsoft.com/office/drawing/2014/main" id="{DF170731-2D9E-8F71-B7E3-D860EC65B510}"/>
              </a:ext>
            </a:extLst>
          </p:cNvPr>
          <p:cNvSpPr txBox="1">
            <a:spLocks/>
          </p:cNvSpPr>
          <p:nvPr/>
        </p:nvSpPr>
        <p:spPr>
          <a:xfrm>
            <a:off x="4650202" y="2332249"/>
            <a:ext cx="7022393" cy="38496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600" dirty="0">
                <a:solidFill>
                  <a:srgbClr val="D30F64"/>
                </a:solidFill>
              </a:rPr>
              <a:t>Top  revenue districts : </a:t>
            </a:r>
            <a:r>
              <a:rPr lang="en-IN" sz="1600" dirty="0" err="1">
                <a:solidFill>
                  <a:srgbClr val="D30F64"/>
                </a:solidFill>
              </a:rPr>
              <a:t>Sangareddy</a:t>
            </a:r>
            <a:r>
              <a:rPr lang="en-IN" sz="1600" dirty="0">
                <a:solidFill>
                  <a:srgbClr val="D30F64"/>
                </a:solidFill>
              </a:rPr>
              <a:t>, </a:t>
            </a:r>
            <a:r>
              <a:rPr lang="en-IN" sz="1600" dirty="0" err="1">
                <a:solidFill>
                  <a:srgbClr val="D30F64"/>
                </a:solidFill>
              </a:rPr>
              <a:t>Rangareddy</a:t>
            </a:r>
            <a:r>
              <a:rPr lang="en-IN" sz="1600" dirty="0">
                <a:solidFill>
                  <a:srgbClr val="D30F64"/>
                </a:solidFill>
              </a:rPr>
              <a:t>, </a:t>
            </a:r>
            <a:r>
              <a:rPr lang="en-IN" sz="1600" dirty="0" err="1">
                <a:solidFill>
                  <a:srgbClr val="D30F64"/>
                </a:solidFill>
              </a:rPr>
              <a:t>Medchal_Malkajgiri</a:t>
            </a:r>
            <a:r>
              <a:rPr lang="en-IN" sz="1600" dirty="0">
                <a:solidFill>
                  <a:srgbClr val="D30F64"/>
                </a:solidFill>
              </a:rPr>
              <a:t> and Hyderabad </a:t>
            </a:r>
          </a:p>
          <a:p>
            <a:pPr marL="0" indent="0">
              <a:buFont typeface="Arial" panose="020B0604020202020204" pitchFamily="34" charset="0"/>
              <a:buNone/>
            </a:pPr>
            <a:r>
              <a:rPr lang="en-IN" sz="1600" dirty="0">
                <a:solidFill>
                  <a:srgbClr val="D30F64"/>
                </a:solidFill>
              </a:rPr>
              <a:t> Mid revenue districts : </a:t>
            </a:r>
            <a:r>
              <a:rPr lang="en-IN" sz="1600" dirty="0" err="1">
                <a:solidFill>
                  <a:srgbClr val="D30F64"/>
                </a:solidFill>
              </a:rPr>
              <a:t>Yadadri</a:t>
            </a:r>
            <a:r>
              <a:rPr lang="en-IN" sz="1600" dirty="0">
                <a:solidFill>
                  <a:srgbClr val="D30F64"/>
                </a:solidFill>
              </a:rPr>
              <a:t> </a:t>
            </a:r>
            <a:r>
              <a:rPr lang="en-IN" sz="1600" dirty="0" err="1">
                <a:solidFill>
                  <a:srgbClr val="D30F64"/>
                </a:solidFill>
              </a:rPr>
              <a:t>Bhuvanagiri</a:t>
            </a:r>
            <a:r>
              <a:rPr lang="en-IN" sz="1600" dirty="0">
                <a:solidFill>
                  <a:srgbClr val="D30F64"/>
                </a:solidFill>
              </a:rPr>
              <a:t>, </a:t>
            </a:r>
            <a:r>
              <a:rPr lang="en-IN" sz="1600" dirty="0" err="1">
                <a:solidFill>
                  <a:srgbClr val="D30F64"/>
                </a:solidFill>
              </a:rPr>
              <a:t>Suryapet</a:t>
            </a:r>
            <a:r>
              <a:rPr lang="en-IN" sz="1600" dirty="0">
                <a:solidFill>
                  <a:srgbClr val="D30F64"/>
                </a:solidFill>
              </a:rPr>
              <a:t>, </a:t>
            </a:r>
            <a:r>
              <a:rPr lang="en-IN" sz="1600" dirty="0" err="1">
                <a:solidFill>
                  <a:srgbClr val="D30F64"/>
                </a:solidFill>
              </a:rPr>
              <a:t>Siddipet</a:t>
            </a:r>
            <a:r>
              <a:rPr lang="en-IN" sz="1600" dirty="0">
                <a:solidFill>
                  <a:srgbClr val="D30F64"/>
                </a:solidFill>
              </a:rPr>
              <a:t>, Nizamabad, Nalgonda, </a:t>
            </a:r>
            <a:r>
              <a:rPr lang="en-IN" sz="1600" dirty="0" err="1">
                <a:solidFill>
                  <a:srgbClr val="D30F64"/>
                </a:solidFill>
              </a:rPr>
              <a:t>Mahabubnagar</a:t>
            </a:r>
            <a:r>
              <a:rPr lang="en-IN" sz="1600" dirty="0">
                <a:solidFill>
                  <a:srgbClr val="D30F64"/>
                </a:solidFill>
              </a:rPr>
              <a:t>, Khammam, Karimnagar,  </a:t>
            </a:r>
            <a:r>
              <a:rPr lang="en-IN" sz="1600" dirty="0" err="1">
                <a:solidFill>
                  <a:srgbClr val="D30F64"/>
                </a:solidFill>
              </a:rPr>
              <a:t>Wanaparthy</a:t>
            </a:r>
            <a:r>
              <a:rPr lang="en-IN" sz="1600" dirty="0">
                <a:solidFill>
                  <a:srgbClr val="D30F64"/>
                </a:solidFill>
              </a:rPr>
              <a:t> Medak, </a:t>
            </a:r>
            <a:r>
              <a:rPr lang="en-IN" sz="1600" dirty="0" err="1">
                <a:solidFill>
                  <a:srgbClr val="D30F64"/>
                </a:solidFill>
              </a:rPr>
              <a:t>Mancherial</a:t>
            </a:r>
            <a:r>
              <a:rPr lang="en-IN" sz="1600" dirty="0">
                <a:solidFill>
                  <a:srgbClr val="D30F64"/>
                </a:solidFill>
              </a:rPr>
              <a:t> </a:t>
            </a:r>
          </a:p>
          <a:p>
            <a:pPr marL="0" indent="0">
              <a:buFont typeface="Arial" panose="020B0604020202020204" pitchFamily="34" charset="0"/>
              <a:buNone/>
            </a:pPr>
            <a:r>
              <a:rPr lang="en-IN" sz="1600" dirty="0">
                <a:solidFill>
                  <a:srgbClr val="D30F64"/>
                </a:solidFill>
              </a:rPr>
              <a:t>Low revenue districts • Warangal, </a:t>
            </a:r>
            <a:r>
              <a:rPr lang="en-IN" sz="1600" dirty="0" err="1">
                <a:solidFill>
                  <a:srgbClr val="D30F64"/>
                </a:solidFill>
              </a:rPr>
              <a:t>Mahabubabad</a:t>
            </a:r>
            <a:r>
              <a:rPr lang="en-IN" sz="1600" dirty="0">
                <a:solidFill>
                  <a:srgbClr val="D30F64"/>
                </a:solidFill>
              </a:rPr>
              <a:t>, </a:t>
            </a:r>
            <a:r>
              <a:rPr lang="en-IN" sz="1600" dirty="0" err="1">
                <a:solidFill>
                  <a:srgbClr val="D30F64"/>
                </a:solidFill>
              </a:rPr>
              <a:t>Kamareddy</a:t>
            </a:r>
            <a:r>
              <a:rPr lang="en-IN" sz="1600" dirty="0">
                <a:solidFill>
                  <a:srgbClr val="D30F64"/>
                </a:solidFill>
              </a:rPr>
              <a:t>, </a:t>
            </a:r>
            <a:r>
              <a:rPr lang="en-IN" sz="1600" dirty="0" err="1">
                <a:solidFill>
                  <a:srgbClr val="D30F64"/>
                </a:solidFill>
              </a:rPr>
              <a:t>Jayashankar</a:t>
            </a:r>
            <a:r>
              <a:rPr lang="en-IN" sz="1600" dirty="0">
                <a:solidFill>
                  <a:srgbClr val="D30F64"/>
                </a:solidFill>
              </a:rPr>
              <a:t> </a:t>
            </a:r>
            <a:r>
              <a:rPr lang="en-IN" sz="1600" dirty="0" err="1">
                <a:solidFill>
                  <a:srgbClr val="D30F64"/>
                </a:solidFill>
              </a:rPr>
              <a:t>Bhupalpally</a:t>
            </a:r>
            <a:r>
              <a:rPr lang="en-IN" sz="1600" dirty="0">
                <a:solidFill>
                  <a:srgbClr val="D30F64"/>
                </a:solidFill>
              </a:rPr>
              <a:t>, </a:t>
            </a:r>
            <a:r>
              <a:rPr lang="en-IN" sz="1600" dirty="0" err="1">
                <a:solidFill>
                  <a:srgbClr val="D30F64"/>
                </a:solidFill>
              </a:rPr>
              <a:t>Jangoan</a:t>
            </a:r>
            <a:r>
              <a:rPr lang="en-IN" sz="1600" dirty="0">
                <a:solidFill>
                  <a:srgbClr val="D30F64"/>
                </a:solidFill>
              </a:rPr>
              <a:t>, </a:t>
            </a:r>
            <a:r>
              <a:rPr lang="en-IN" sz="1600" dirty="0" err="1">
                <a:solidFill>
                  <a:srgbClr val="D30F64"/>
                </a:solidFill>
              </a:rPr>
              <a:t>Jagtial</a:t>
            </a:r>
            <a:r>
              <a:rPr lang="en-IN" sz="1600" dirty="0">
                <a:solidFill>
                  <a:srgbClr val="D30F64"/>
                </a:solidFill>
              </a:rPr>
              <a:t> , Adilabad</a:t>
            </a:r>
          </a:p>
          <a:p>
            <a:pPr marL="0" indent="0">
              <a:buFont typeface="Arial" panose="020B0604020202020204" pitchFamily="34" charset="0"/>
              <a:buNone/>
            </a:pPr>
            <a:r>
              <a:rPr lang="en-US" sz="1600" dirty="0">
                <a:solidFill>
                  <a:srgbClr val="D30F64"/>
                </a:solidFill>
              </a:rPr>
              <a:t>The top 5 districts collectively contribute approximately 81-82% to the total revenue from document registration and e-Stamp, amounting to around ₹7,000 to ₹8,700 Crores in FY 21 and 22.</a:t>
            </a:r>
          </a:p>
          <a:p>
            <a:pPr marL="0" indent="0">
              <a:buFont typeface="Arial" panose="020B0604020202020204" pitchFamily="34" charset="0"/>
              <a:buNone/>
            </a:pPr>
            <a:r>
              <a:rPr lang="en-US" sz="1600" dirty="0">
                <a:solidFill>
                  <a:srgbClr val="D30F64"/>
                </a:solidFill>
              </a:rPr>
              <a:t>Mid Revenue districts account for approximately 10-11% of the total revenue.</a:t>
            </a:r>
          </a:p>
          <a:p>
            <a:pPr marL="0" indent="0">
              <a:buFont typeface="Arial" panose="020B0604020202020204" pitchFamily="34" charset="0"/>
              <a:buNone/>
            </a:pPr>
            <a:r>
              <a:rPr lang="en-US" sz="1600" dirty="0">
                <a:solidFill>
                  <a:srgbClr val="D30F64"/>
                </a:solidFill>
              </a:rPr>
              <a:t>Low Revenue districts make up about 6-8% of the total revenue.</a:t>
            </a:r>
            <a:endParaRPr lang="en-IN" sz="1600" dirty="0">
              <a:solidFill>
                <a:srgbClr val="D30F64"/>
              </a:solidFill>
            </a:endParaRPr>
          </a:p>
        </p:txBody>
      </p:sp>
    </p:spTree>
    <p:extLst>
      <p:ext uri="{BB962C8B-B14F-4D97-AF65-F5344CB8AC3E}">
        <p14:creationId xmlns:p14="http://schemas.microsoft.com/office/powerpoint/2010/main" val="37067322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9|5.4|5.9|9.1"/>
</p:tagLst>
</file>

<file path=ppt/tags/tag2.xml><?xml version="1.0" encoding="utf-8"?>
<p:tagLst xmlns:a="http://schemas.openxmlformats.org/drawingml/2006/main" xmlns:r="http://schemas.openxmlformats.org/officeDocument/2006/relationships" xmlns:p="http://schemas.openxmlformats.org/presentationml/2006/main">
  <p:tag name="TIMING" val="|2.3|3.6|2.3"/>
</p:tagLst>
</file>

<file path=ppt/tags/tag3.xml><?xml version="1.0" encoding="utf-8"?>
<p:tagLst xmlns:a="http://schemas.openxmlformats.org/drawingml/2006/main" xmlns:r="http://schemas.openxmlformats.org/officeDocument/2006/relationships" xmlns:p="http://schemas.openxmlformats.org/presentationml/2006/main">
  <p:tag name="TIMING" val="|4.2|5.2|4.4|4.8"/>
</p:tagLst>
</file>

<file path=ppt/tags/tag4.xml><?xml version="1.0" encoding="utf-8"?>
<p:tagLst xmlns:a="http://schemas.openxmlformats.org/drawingml/2006/main" xmlns:r="http://schemas.openxmlformats.org/officeDocument/2006/relationships" xmlns:p="http://schemas.openxmlformats.org/presentationml/2006/main">
  <p:tag name="TIMING" val="|15.3"/>
</p:tagLst>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2.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024DF7-0783-4549-86B7-A48B29FBA9C2}">
  <ds:schemaRefs>
    <ds:schemaRef ds:uri="http://purl.org/dc/elements/1.1/"/>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http://purl.org/dc/dcmitype/"/>
    <ds:schemaRef ds:uri="fb0879af-3eba-417a-a55a-ffe6dcd6ca77"/>
    <ds:schemaRef ds:uri="6dc4bcd6-49db-4c07-9060-8acfc67cef9f"/>
    <ds:schemaRef ds:uri="http://schemas.microsoft.com/sharepoint/v3"/>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1535</TotalTime>
  <Words>1681</Words>
  <Application>Microsoft Office PowerPoint</Application>
  <PresentationFormat>Widescreen</PresentationFormat>
  <Paragraphs>208</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Söhne</vt:lpstr>
      <vt:lpstr>Office Theme</vt:lpstr>
      <vt:lpstr>Telangana's Growth Analysis</vt:lpstr>
      <vt:lpstr>Objectives</vt:lpstr>
      <vt:lpstr>Tools Used</vt:lpstr>
      <vt:lpstr>About Telangana</vt:lpstr>
      <vt:lpstr>Stamp Registration</vt:lpstr>
      <vt:lpstr>PowerPoint Presentation</vt:lpstr>
      <vt:lpstr>PowerPoint Presentation</vt:lpstr>
      <vt:lpstr>PowerPoint Presentation</vt:lpstr>
      <vt:lpstr>PowerPoint Presentation</vt:lpstr>
      <vt:lpstr>Transportation</vt:lpstr>
      <vt:lpstr>PowerPoint Presentation</vt:lpstr>
      <vt:lpstr>PowerPoint Presentation</vt:lpstr>
      <vt:lpstr>PowerPoint Presentation</vt:lpstr>
      <vt:lpstr>  TS-Ipass</vt:lpstr>
      <vt:lpstr>PowerPoint Presentation</vt:lpstr>
      <vt:lpstr>PowerPoint Presentation</vt:lpstr>
      <vt:lpstr>PowerPoint Presentation</vt:lpstr>
      <vt:lpstr>PowerPoint Presentation</vt:lpstr>
      <vt:lpstr>PowerPoint Presentation</vt:lpstr>
      <vt:lpstr>PowerPoint Presentation</vt:lpstr>
      <vt:lpstr>Key Insights</vt:lpstr>
      <vt:lpstr>Key Insights</vt:lpstr>
      <vt:lpstr>Recommendations :</vt:lpstr>
      <vt:lpstr>Recommendations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RASHI TIWARI</dc:creator>
  <cp:lastModifiedBy>RASHI TIWARI</cp:lastModifiedBy>
  <cp:revision>2</cp:revision>
  <dcterms:created xsi:type="dcterms:W3CDTF">2023-09-24T13:58:42Z</dcterms:created>
  <dcterms:modified xsi:type="dcterms:W3CDTF">2023-11-17T15:48:04Z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